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3"/>
    <p:sldId id="257" r:id="rId54"/>
    <p:sldId id="258" r:id="rId55"/>
    <p:sldId id="259" r:id="rId56"/>
    <p:sldId id="260" r:id="rId57"/>
    <p:sldId id="261" r:id="rId58"/>
    <p:sldId id="262" r:id="rId59"/>
    <p:sldId id="263" r:id="rId60"/>
    <p:sldId id="264" r:id="rId61"/>
    <p:sldId id="265" r:id="rId62"/>
    <p:sldId id="266" r:id="rId63"/>
    <p:sldId id="267" r:id="rId64"/>
    <p:sldId id="268" r:id="rId65"/>
    <p:sldId id="269" r:id="rId66"/>
    <p:sldId id="270" r:id="rId67"/>
    <p:sldId id="271" r:id="rId68"/>
    <p:sldId id="272" r:id="rId69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Horizon" charset="1" panose="02000500000000000000"/>
      <p:regular r:id="rId14"/>
    </p:embeddedFont>
    <p:embeddedFont>
      <p:font typeface="TT Prosto Sans" charset="1" panose="02000503040000020003"/>
      <p:regular r:id="rId15"/>
    </p:embeddedFont>
    <p:embeddedFont>
      <p:font typeface="TT Prosto Sans Bold" charset="1" panose="02000805050000020003"/>
      <p:regular r:id="rId16"/>
    </p:embeddedFont>
    <p:embeddedFont>
      <p:font typeface="TT Prosto Sans Italics" charset="1" panose="02000503020000090003"/>
      <p:regular r:id="rId17"/>
    </p:embeddedFont>
    <p:embeddedFont>
      <p:font typeface="TT Prosto Sans Bold Italics" charset="1" panose="02000805020000090003"/>
      <p:regular r:id="rId18"/>
    </p:embeddedFont>
    <p:embeddedFont>
      <p:font typeface="Poppins" charset="1" panose="00000500000000000000"/>
      <p:regular r:id="rId19"/>
    </p:embeddedFont>
    <p:embeddedFont>
      <p:font typeface="Poppins Bold" charset="1" panose="00000800000000000000"/>
      <p:regular r:id="rId20"/>
    </p:embeddedFont>
    <p:embeddedFont>
      <p:font typeface="Poppins Italics" charset="1" panose="00000500000000000000"/>
      <p:regular r:id="rId21"/>
    </p:embeddedFont>
    <p:embeddedFont>
      <p:font typeface="Poppins Bold Italics" charset="1" panose="00000800000000000000"/>
      <p:regular r:id="rId22"/>
    </p:embeddedFont>
    <p:embeddedFont>
      <p:font typeface="Poppins Thin" charset="1" panose="00000300000000000000"/>
      <p:regular r:id="rId23"/>
    </p:embeddedFont>
    <p:embeddedFont>
      <p:font typeface="Poppins Thin Italics" charset="1" panose="00000300000000000000"/>
      <p:regular r:id="rId24"/>
    </p:embeddedFont>
    <p:embeddedFont>
      <p:font typeface="Poppins Extra-Light" charset="1" panose="00000300000000000000"/>
      <p:regular r:id="rId25"/>
    </p:embeddedFont>
    <p:embeddedFont>
      <p:font typeface="Poppins Extra-Light Italics" charset="1" panose="00000300000000000000"/>
      <p:regular r:id="rId26"/>
    </p:embeddedFont>
    <p:embeddedFont>
      <p:font typeface="Poppins Light" charset="1" panose="00000400000000000000"/>
      <p:regular r:id="rId27"/>
    </p:embeddedFont>
    <p:embeddedFont>
      <p:font typeface="Poppins Light Italics" charset="1" panose="00000400000000000000"/>
      <p:regular r:id="rId28"/>
    </p:embeddedFont>
    <p:embeddedFont>
      <p:font typeface="Poppins Medium" charset="1" panose="00000600000000000000"/>
      <p:regular r:id="rId29"/>
    </p:embeddedFont>
    <p:embeddedFont>
      <p:font typeface="Poppins Medium Italics" charset="1" panose="00000600000000000000"/>
      <p:regular r:id="rId30"/>
    </p:embeddedFont>
    <p:embeddedFont>
      <p:font typeface="Poppins Semi-Bold" charset="1" panose="00000700000000000000"/>
      <p:regular r:id="rId31"/>
    </p:embeddedFont>
    <p:embeddedFont>
      <p:font typeface="Poppins Semi-Bold Italics" charset="1" panose="00000700000000000000"/>
      <p:regular r:id="rId32"/>
    </p:embeddedFont>
    <p:embeddedFont>
      <p:font typeface="Poppins Ultra-Bold" charset="1" panose="00000900000000000000"/>
      <p:regular r:id="rId33"/>
    </p:embeddedFont>
    <p:embeddedFont>
      <p:font typeface="Poppins Ultra-Bold Italics" charset="1" panose="00000900000000000000"/>
      <p:regular r:id="rId34"/>
    </p:embeddedFont>
    <p:embeddedFont>
      <p:font typeface="Poppins Heavy" charset="1" panose="00000A00000000000000"/>
      <p:regular r:id="rId35"/>
    </p:embeddedFont>
    <p:embeddedFont>
      <p:font typeface="Poppins Heavy Italics" charset="1" panose="00000A00000000000000"/>
      <p:regular r:id="rId36"/>
    </p:embeddedFont>
    <p:embeddedFont>
      <p:font typeface="Beautifully Delicious Sans" charset="1" panose="00000507000000000000"/>
      <p:regular r:id="rId37"/>
    </p:embeddedFont>
    <p:embeddedFont>
      <p:font typeface="Beautifully Delicious Sans Bold" charset="1" panose="00000807000000000000"/>
      <p:regular r:id="rId38"/>
    </p:embeddedFont>
    <p:embeddedFont>
      <p:font typeface="Beautifully Delicious Sans Thin" charset="1" panose="00000207000000000000"/>
      <p:regular r:id="rId39"/>
    </p:embeddedFont>
    <p:embeddedFont>
      <p:font typeface="Beautifully Delicious Sans Heavy" charset="1" panose="00000A07000000000000"/>
      <p:regular r:id="rId40"/>
    </p:embeddedFont>
    <p:embeddedFont>
      <p:font typeface="Agrandir" charset="1" panose="00000500000000000000"/>
      <p:regular r:id="rId41"/>
    </p:embeddedFont>
    <p:embeddedFont>
      <p:font typeface="Agrandir Bold" charset="1" panose="00000800000000000000"/>
      <p:regular r:id="rId42"/>
    </p:embeddedFont>
    <p:embeddedFont>
      <p:font typeface="Agrandir Italics" charset="1" panose="00000500000000000000"/>
      <p:regular r:id="rId43"/>
    </p:embeddedFont>
    <p:embeddedFont>
      <p:font typeface="Agrandir Bold Italics" charset="1" panose="00000800000000000000"/>
      <p:regular r:id="rId44"/>
    </p:embeddedFont>
    <p:embeddedFont>
      <p:font typeface="Agrandir Thin" charset="1" panose="00000200000000000000"/>
      <p:regular r:id="rId45"/>
    </p:embeddedFont>
    <p:embeddedFont>
      <p:font typeface="Agrandir Thin Italics" charset="1" panose="00000200000000000000"/>
      <p:regular r:id="rId46"/>
    </p:embeddedFont>
    <p:embeddedFont>
      <p:font typeface="Agrandir Medium" charset="1" panose="00000600000000000000"/>
      <p:regular r:id="rId47"/>
    </p:embeddedFont>
    <p:embeddedFont>
      <p:font typeface="Agrandir Medium Italics" charset="1" panose="00000600000000000000"/>
      <p:regular r:id="rId48"/>
    </p:embeddedFont>
    <p:embeddedFont>
      <p:font typeface="Agrandir Ultra-Bold" charset="1" panose="00000A00000000000000"/>
      <p:regular r:id="rId49"/>
    </p:embeddedFont>
    <p:embeddedFont>
      <p:font typeface="Agrandir Ultra-Bold Italics" charset="1" panose="00000A00000000000000"/>
      <p:regular r:id="rId50"/>
    </p:embeddedFont>
    <p:embeddedFont>
      <p:font typeface="Agrandir Heavy" charset="1" panose="00000900000000000000"/>
      <p:regular r:id="rId51"/>
    </p:embeddedFont>
    <p:embeddedFont>
      <p:font typeface="Agrandir Heavy Italics" charset="1" panose="00000900000000000000"/>
      <p:regular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slides/slide1.xml" Type="http://schemas.openxmlformats.org/officeDocument/2006/relationships/slide"/><Relationship Id="rId54" Target="slides/slide2.xml" Type="http://schemas.openxmlformats.org/officeDocument/2006/relationships/slide"/><Relationship Id="rId55" Target="slides/slide3.xml" Type="http://schemas.openxmlformats.org/officeDocument/2006/relationships/slide"/><Relationship Id="rId56" Target="slides/slide4.xml" Type="http://schemas.openxmlformats.org/officeDocument/2006/relationships/slide"/><Relationship Id="rId57" Target="slides/slide5.xml" Type="http://schemas.openxmlformats.org/officeDocument/2006/relationships/slide"/><Relationship Id="rId58" Target="slides/slide6.xml" Type="http://schemas.openxmlformats.org/officeDocument/2006/relationships/slide"/><Relationship Id="rId59" Target="slides/slide7.xml" Type="http://schemas.openxmlformats.org/officeDocument/2006/relationships/slide"/><Relationship Id="rId6" Target="fonts/font6.fntdata" Type="http://schemas.openxmlformats.org/officeDocument/2006/relationships/font"/><Relationship Id="rId60" Target="slides/slide8.xml" Type="http://schemas.openxmlformats.org/officeDocument/2006/relationships/slide"/><Relationship Id="rId61" Target="slides/slide9.xml" Type="http://schemas.openxmlformats.org/officeDocument/2006/relationships/slide"/><Relationship Id="rId62" Target="slides/slide10.xml" Type="http://schemas.openxmlformats.org/officeDocument/2006/relationships/slide"/><Relationship Id="rId63" Target="slides/slide11.xml" Type="http://schemas.openxmlformats.org/officeDocument/2006/relationships/slide"/><Relationship Id="rId64" Target="slides/slide12.xml" Type="http://schemas.openxmlformats.org/officeDocument/2006/relationships/slide"/><Relationship Id="rId65" Target="slides/slide13.xml" Type="http://schemas.openxmlformats.org/officeDocument/2006/relationships/slide"/><Relationship Id="rId66" Target="slides/slide14.xml" Type="http://schemas.openxmlformats.org/officeDocument/2006/relationships/slide"/><Relationship Id="rId67" Target="slides/slide15.xml" Type="http://schemas.openxmlformats.org/officeDocument/2006/relationships/slide"/><Relationship Id="rId68" Target="slides/slide16.xml" Type="http://schemas.openxmlformats.org/officeDocument/2006/relationships/slide"/><Relationship Id="rId69" Target="slides/slide17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5400000">
            <a:off x="3481785" y="-8238629"/>
            <a:ext cx="17164144" cy="24732196"/>
            <a:chOff x="0" y="0"/>
            <a:chExt cx="3172968" cy="4572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794" y="0"/>
              <a:ext cx="3167380" cy="4572000"/>
            </a:xfrm>
            <a:custGeom>
              <a:avLst/>
              <a:gdLst/>
              <a:ahLst/>
              <a:cxnLst/>
              <a:rect r="r" b="b" t="t" l="l"/>
              <a:pathLst>
                <a:path h="4572000" w="316738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2794" y="0"/>
              <a:ext cx="3167380" cy="4572000"/>
            </a:xfrm>
            <a:custGeom>
              <a:avLst/>
              <a:gdLst/>
              <a:ahLst/>
              <a:cxnLst/>
              <a:rect r="r" b="b" t="t" l="l"/>
              <a:pathLst>
                <a:path h="4572000" w="316738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t="0" r="-16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826037" y="2520315"/>
            <a:ext cx="5246370" cy="524637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3419028"/>
            <a:ext cx="8732244" cy="2089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098"/>
              </a:lnSpc>
              <a:spcBef>
                <a:spcPct val="0"/>
              </a:spcBef>
            </a:pPr>
            <a:r>
              <a:rPr lang="en-US" sz="11499" spc="1724">
                <a:solidFill>
                  <a:srgbClr val="F6C345"/>
                </a:solidFill>
                <a:latin typeface="Horizon"/>
              </a:rPr>
              <a:t>NUNIT</a:t>
            </a:r>
          </a:p>
        </p:txBody>
      </p:sp>
      <p:sp>
        <p:nvSpPr>
          <p:cNvPr name="TextBox 8" id="8"/>
          <p:cNvSpPr txBox="true"/>
          <p:nvPr/>
        </p:nvSpPr>
        <p:spPr>
          <a:xfrm rot="5400000">
            <a:off x="1029716" y="1027684"/>
            <a:ext cx="1949784" cy="1951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9"/>
              </a:lnSpc>
            </a:pPr>
            <a:r>
              <a:rPr lang="en-US" sz="1821" spc="741">
                <a:solidFill>
                  <a:srgbClr val="FAF7F2"/>
                </a:solidFill>
                <a:latin typeface="Beautifully Delicious Sans Heavy"/>
              </a:rPr>
              <a:t>BORCELLE</a:t>
            </a:r>
          </a:p>
          <a:p>
            <a:pPr algn="ctr">
              <a:lnSpc>
                <a:spcPts val="2549"/>
              </a:lnSpc>
            </a:pPr>
            <a:r>
              <a:rPr lang="en-US" sz="1821" spc="741">
                <a:solidFill>
                  <a:srgbClr val="FAF7F2"/>
                </a:solidFill>
                <a:latin typeface="Beautifully Delicious Sans Heavy"/>
              </a:rPr>
              <a:t>BORCELLE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894012"/>
            <a:ext cx="6962521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  <a:spcBef>
                <a:spcPct val="0"/>
              </a:spcBef>
            </a:pPr>
            <a:r>
              <a:rPr lang="en-US" sz="1800" spc="360">
                <a:solidFill>
                  <a:srgbClr val="FAF7F2"/>
                </a:solidFill>
                <a:latin typeface="Beautifully Delicious Sans Heavy"/>
              </a:rPr>
              <a:t>PRESENTATION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23153" y="5446646"/>
            <a:ext cx="3550858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33"/>
              </a:lnSpc>
            </a:pPr>
            <a:r>
              <a:rPr lang="en-US" sz="3361" spc="-107">
                <a:solidFill>
                  <a:srgbClr val="FFFFFF"/>
                </a:solidFill>
                <a:latin typeface="Poppins"/>
              </a:rPr>
              <a:t>Software Testing</a:t>
            </a:r>
          </a:p>
          <a:p>
            <a:pPr>
              <a:lnSpc>
                <a:spcPts val="4033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209348" y="516667"/>
            <a:ext cx="7078841" cy="9253665"/>
          </a:xfrm>
          <a:custGeom>
            <a:avLst/>
            <a:gdLst/>
            <a:ahLst/>
            <a:cxnLst/>
            <a:rect r="r" b="b" t="t" l="l"/>
            <a:pathLst>
              <a:path h="9253665" w="7078841">
                <a:moveTo>
                  <a:pt x="0" y="0"/>
                </a:moveTo>
                <a:lnTo>
                  <a:pt x="7078841" y="0"/>
                </a:lnTo>
                <a:lnTo>
                  <a:pt x="7078841" y="9253666"/>
                </a:lnTo>
                <a:lnTo>
                  <a:pt x="0" y="92536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1641" y="3257414"/>
            <a:ext cx="16055681" cy="6415319"/>
            <a:chOff x="0" y="0"/>
            <a:chExt cx="4228657" cy="16896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28657" cy="1689631"/>
            </a:xfrm>
            <a:custGeom>
              <a:avLst/>
              <a:gdLst/>
              <a:ahLst/>
              <a:cxnLst/>
              <a:rect r="r" b="b" t="t" l="l"/>
              <a:pathLst>
                <a:path h="1689631" w="4228657">
                  <a:moveTo>
                    <a:pt x="31342" y="0"/>
                  </a:moveTo>
                  <a:lnTo>
                    <a:pt x="4197314" y="0"/>
                  </a:lnTo>
                  <a:cubicBezTo>
                    <a:pt x="4205627" y="0"/>
                    <a:pt x="4213599" y="3302"/>
                    <a:pt x="4219477" y="9180"/>
                  </a:cubicBezTo>
                  <a:cubicBezTo>
                    <a:pt x="4225354" y="15058"/>
                    <a:pt x="4228657" y="23030"/>
                    <a:pt x="4228657" y="31342"/>
                  </a:cubicBezTo>
                  <a:lnTo>
                    <a:pt x="4228657" y="1658289"/>
                  </a:lnTo>
                  <a:cubicBezTo>
                    <a:pt x="4228657" y="1666601"/>
                    <a:pt x="4225354" y="1674574"/>
                    <a:pt x="4219477" y="1680451"/>
                  </a:cubicBezTo>
                  <a:cubicBezTo>
                    <a:pt x="4213599" y="1686329"/>
                    <a:pt x="4205627" y="1689631"/>
                    <a:pt x="4197314" y="1689631"/>
                  </a:cubicBezTo>
                  <a:lnTo>
                    <a:pt x="31342" y="1689631"/>
                  </a:lnTo>
                  <a:cubicBezTo>
                    <a:pt x="23030" y="1689631"/>
                    <a:pt x="15058" y="1686329"/>
                    <a:pt x="9180" y="1680451"/>
                  </a:cubicBezTo>
                  <a:cubicBezTo>
                    <a:pt x="3302" y="1674574"/>
                    <a:pt x="0" y="1666601"/>
                    <a:pt x="0" y="1658289"/>
                  </a:cubicBezTo>
                  <a:lnTo>
                    <a:pt x="0" y="31342"/>
                  </a:lnTo>
                  <a:cubicBezTo>
                    <a:pt x="0" y="23030"/>
                    <a:pt x="3302" y="15058"/>
                    <a:pt x="9180" y="9180"/>
                  </a:cubicBezTo>
                  <a:cubicBezTo>
                    <a:pt x="15058" y="3302"/>
                    <a:pt x="23030" y="0"/>
                    <a:pt x="3134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4228657" cy="18134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3807864"/>
            <a:ext cx="14328996" cy="5085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11128" indent="-405564" lvl="1">
              <a:lnSpc>
                <a:spcPts val="6762"/>
              </a:lnSpc>
              <a:buFont typeface="Arial"/>
              <a:buChar char="•"/>
            </a:pPr>
            <a:r>
              <a:rPr lang="en-US" sz="3756" spc="116">
                <a:solidFill>
                  <a:srgbClr val="FAF7F2"/>
                </a:solidFill>
                <a:latin typeface="TT Prosto Sans"/>
              </a:rPr>
              <a:t>Data-Driven Testing: Supports tests with various data sets.</a:t>
            </a:r>
          </a:p>
          <a:p>
            <a:pPr algn="just" marL="811128" indent="-405564" lvl="1">
              <a:lnSpc>
                <a:spcPts val="6762"/>
              </a:lnSpc>
              <a:buFont typeface="Arial"/>
              <a:buChar char="•"/>
            </a:pPr>
            <a:r>
              <a:rPr lang="en-US" sz="3756" spc="116">
                <a:solidFill>
                  <a:srgbClr val="FAF7F2"/>
                </a:solidFill>
                <a:latin typeface="TT Prosto Sans"/>
              </a:rPr>
              <a:t>SetUp and TearDown: Defines pre/post-test conditions using [SetUp] and [TearDown].</a:t>
            </a:r>
          </a:p>
          <a:p>
            <a:pPr algn="just" marL="811128" indent="-405564" lvl="1">
              <a:lnSpc>
                <a:spcPts val="6762"/>
              </a:lnSpc>
              <a:buFont typeface="Arial"/>
              <a:buChar char="•"/>
            </a:pPr>
            <a:r>
              <a:rPr lang="en-US" sz="3756" spc="187">
                <a:solidFill>
                  <a:srgbClr val="FAF7F2"/>
                </a:solidFill>
                <a:latin typeface="TT Prosto Sans"/>
              </a:rPr>
              <a:t>Test Dependency: Express dependencies for a logical test order.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77552" y="618302"/>
            <a:ext cx="17020363" cy="1421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87"/>
              </a:lnSpc>
              <a:spcBef>
                <a:spcPct val="0"/>
              </a:spcBef>
            </a:pPr>
            <a:r>
              <a:rPr lang="en-US" sz="7776" spc="1166">
                <a:solidFill>
                  <a:srgbClr val="F6C345"/>
                </a:solidFill>
                <a:latin typeface="Horizon"/>
              </a:rPr>
              <a:t>HIGHLIGHTS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1959" y="3142448"/>
            <a:ext cx="16055681" cy="6415319"/>
            <a:chOff x="0" y="0"/>
            <a:chExt cx="4228657" cy="16896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28657" cy="1689631"/>
            </a:xfrm>
            <a:custGeom>
              <a:avLst/>
              <a:gdLst/>
              <a:ahLst/>
              <a:cxnLst/>
              <a:rect r="r" b="b" t="t" l="l"/>
              <a:pathLst>
                <a:path h="1689631" w="4228657">
                  <a:moveTo>
                    <a:pt x="31342" y="0"/>
                  </a:moveTo>
                  <a:lnTo>
                    <a:pt x="4197314" y="0"/>
                  </a:lnTo>
                  <a:cubicBezTo>
                    <a:pt x="4205627" y="0"/>
                    <a:pt x="4213599" y="3302"/>
                    <a:pt x="4219477" y="9180"/>
                  </a:cubicBezTo>
                  <a:cubicBezTo>
                    <a:pt x="4225354" y="15058"/>
                    <a:pt x="4228657" y="23030"/>
                    <a:pt x="4228657" y="31342"/>
                  </a:cubicBezTo>
                  <a:lnTo>
                    <a:pt x="4228657" y="1658289"/>
                  </a:lnTo>
                  <a:cubicBezTo>
                    <a:pt x="4228657" y="1666601"/>
                    <a:pt x="4225354" y="1674574"/>
                    <a:pt x="4219477" y="1680451"/>
                  </a:cubicBezTo>
                  <a:cubicBezTo>
                    <a:pt x="4213599" y="1686329"/>
                    <a:pt x="4205627" y="1689631"/>
                    <a:pt x="4197314" y="1689631"/>
                  </a:cubicBezTo>
                  <a:lnTo>
                    <a:pt x="31342" y="1689631"/>
                  </a:lnTo>
                  <a:cubicBezTo>
                    <a:pt x="23030" y="1689631"/>
                    <a:pt x="15058" y="1686329"/>
                    <a:pt x="9180" y="1680451"/>
                  </a:cubicBezTo>
                  <a:cubicBezTo>
                    <a:pt x="3302" y="1674574"/>
                    <a:pt x="0" y="1666601"/>
                    <a:pt x="0" y="1658289"/>
                  </a:cubicBezTo>
                  <a:lnTo>
                    <a:pt x="0" y="31342"/>
                  </a:lnTo>
                  <a:cubicBezTo>
                    <a:pt x="0" y="23030"/>
                    <a:pt x="3302" y="15058"/>
                    <a:pt x="9180" y="9180"/>
                  </a:cubicBezTo>
                  <a:cubicBezTo>
                    <a:pt x="15058" y="3302"/>
                    <a:pt x="23030" y="0"/>
                    <a:pt x="3134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4228657" cy="18134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4660013"/>
            <a:ext cx="14328996" cy="5652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59"/>
              </a:lnSpc>
            </a:pPr>
            <a:r>
              <a:rPr lang="en-US" sz="4199" spc="209">
                <a:solidFill>
                  <a:srgbClr val="FAF7F2"/>
                </a:solidFill>
                <a:latin typeface="TT Prosto Sans"/>
              </a:rPr>
              <a:t>  +)Extensive functionality</a:t>
            </a:r>
          </a:p>
          <a:p>
            <a:pPr algn="just">
              <a:lnSpc>
                <a:spcPts val="7559"/>
              </a:lnSpc>
            </a:pPr>
            <a:r>
              <a:rPr lang="en-US" sz="4199" spc="209">
                <a:solidFill>
                  <a:srgbClr val="FAF7F2"/>
                </a:solidFill>
                <a:latin typeface="TT Prosto Sans"/>
              </a:rPr>
              <a:t> +) Strong library</a:t>
            </a:r>
          </a:p>
          <a:p>
            <a:pPr algn="just">
              <a:lnSpc>
                <a:spcPts val="7559"/>
              </a:lnSpc>
            </a:pPr>
            <a:r>
              <a:rPr lang="en-US" sz="4199" spc="209">
                <a:solidFill>
                  <a:srgbClr val="FAF7F2"/>
                </a:solidFill>
                <a:latin typeface="TT Prosto Sans"/>
              </a:rPr>
              <a:t> +) Support for test organization</a:t>
            </a:r>
          </a:p>
          <a:p>
            <a:pPr algn="just">
              <a:lnSpc>
                <a:spcPts val="7559"/>
              </a:lnSpc>
            </a:pPr>
            <a:r>
              <a:rPr lang="en-US" sz="4199" spc="209">
                <a:solidFill>
                  <a:srgbClr val="FAF7F2"/>
                </a:solidFill>
                <a:latin typeface="TT Prosto Sans"/>
              </a:rPr>
              <a:t> </a:t>
            </a:r>
          </a:p>
          <a:p>
            <a:pPr algn="just">
              <a:lnSpc>
                <a:spcPts val="7559"/>
              </a:lnSpc>
            </a:pPr>
          </a:p>
          <a:p>
            <a:pPr algn="just" marL="0" indent="0" lvl="0">
              <a:lnSpc>
                <a:spcPts val="755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267637" y="592729"/>
            <a:ext cx="17020363" cy="168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846"/>
              </a:lnSpc>
              <a:spcBef>
                <a:spcPct val="0"/>
              </a:spcBef>
            </a:pPr>
            <a:r>
              <a:rPr lang="en-US" sz="9176" spc="1376">
                <a:solidFill>
                  <a:srgbClr val="F6C345"/>
                </a:solidFill>
                <a:latin typeface="Horizon"/>
              </a:rPr>
              <a:t>PROS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1959" y="3142448"/>
            <a:ext cx="16055681" cy="6415319"/>
            <a:chOff x="0" y="0"/>
            <a:chExt cx="4228657" cy="16896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28657" cy="1689631"/>
            </a:xfrm>
            <a:custGeom>
              <a:avLst/>
              <a:gdLst/>
              <a:ahLst/>
              <a:cxnLst/>
              <a:rect r="r" b="b" t="t" l="l"/>
              <a:pathLst>
                <a:path h="1689631" w="4228657">
                  <a:moveTo>
                    <a:pt x="31342" y="0"/>
                  </a:moveTo>
                  <a:lnTo>
                    <a:pt x="4197314" y="0"/>
                  </a:lnTo>
                  <a:cubicBezTo>
                    <a:pt x="4205627" y="0"/>
                    <a:pt x="4213599" y="3302"/>
                    <a:pt x="4219477" y="9180"/>
                  </a:cubicBezTo>
                  <a:cubicBezTo>
                    <a:pt x="4225354" y="15058"/>
                    <a:pt x="4228657" y="23030"/>
                    <a:pt x="4228657" y="31342"/>
                  </a:cubicBezTo>
                  <a:lnTo>
                    <a:pt x="4228657" y="1658289"/>
                  </a:lnTo>
                  <a:cubicBezTo>
                    <a:pt x="4228657" y="1666601"/>
                    <a:pt x="4225354" y="1674574"/>
                    <a:pt x="4219477" y="1680451"/>
                  </a:cubicBezTo>
                  <a:cubicBezTo>
                    <a:pt x="4213599" y="1686329"/>
                    <a:pt x="4205627" y="1689631"/>
                    <a:pt x="4197314" y="1689631"/>
                  </a:cubicBezTo>
                  <a:lnTo>
                    <a:pt x="31342" y="1689631"/>
                  </a:lnTo>
                  <a:cubicBezTo>
                    <a:pt x="23030" y="1689631"/>
                    <a:pt x="15058" y="1686329"/>
                    <a:pt x="9180" y="1680451"/>
                  </a:cubicBezTo>
                  <a:cubicBezTo>
                    <a:pt x="3302" y="1674574"/>
                    <a:pt x="0" y="1666601"/>
                    <a:pt x="0" y="1658289"/>
                  </a:cubicBezTo>
                  <a:lnTo>
                    <a:pt x="0" y="31342"/>
                  </a:lnTo>
                  <a:cubicBezTo>
                    <a:pt x="0" y="23030"/>
                    <a:pt x="3302" y="15058"/>
                    <a:pt x="9180" y="9180"/>
                  </a:cubicBezTo>
                  <a:cubicBezTo>
                    <a:pt x="15058" y="3302"/>
                    <a:pt x="23030" y="0"/>
                    <a:pt x="3134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4228657" cy="18134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4660013"/>
            <a:ext cx="14328996" cy="5652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59"/>
              </a:lnSpc>
            </a:pPr>
            <a:r>
              <a:rPr lang="en-US" sz="4199" spc="209">
                <a:solidFill>
                  <a:srgbClr val="FAF7F2"/>
                </a:solidFill>
                <a:latin typeface="TT Prosto Sans"/>
              </a:rPr>
              <a:t>  +)Smaller ecosystem</a:t>
            </a:r>
          </a:p>
          <a:p>
            <a:pPr algn="just">
              <a:lnSpc>
                <a:spcPts val="7559"/>
              </a:lnSpc>
            </a:pPr>
            <a:r>
              <a:rPr lang="en-US" sz="4199" spc="209">
                <a:solidFill>
                  <a:srgbClr val="FAF7F2"/>
                </a:solidFill>
                <a:latin typeface="TT Prosto Sans"/>
              </a:rPr>
              <a:t> +) Limited IDE integration</a:t>
            </a:r>
          </a:p>
          <a:p>
            <a:pPr algn="just">
              <a:lnSpc>
                <a:spcPts val="7559"/>
              </a:lnSpc>
            </a:pPr>
            <a:r>
              <a:rPr lang="en-US" sz="4199" spc="209">
                <a:solidFill>
                  <a:srgbClr val="FAF7F2"/>
                </a:solidFill>
                <a:latin typeface="TT Prosto Sans"/>
              </a:rPr>
              <a:t> +) Lack of advanced features</a:t>
            </a:r>
          </a:p>
          <a:p>
            <a:pPr algn="just">
              <a:lnSpc>
                <a:spcPts val="7559"/>
              </a:lnSpc>
            </a:pPr>
            <a:r>
              <a:rPr lang="en-US" sz="4199" spc="209">
                <a:solidFill>
                  <a:srgbClr val="FAF7F2"/>
                </a:solidFill>
                <a:latin typeface="TT Prosto Sans"/>
              </a:rPr>
              <a:t> </a:t>
            </a:r>
          </a:p>
          <a:p>
            <a:pPr algn="just">
              <a:lnSpc>
                <a:spcPts val="7559"/>
              </a:lnSpc>
            </a:pPr>
          </a:p>
          <a:p>
            <a:pPr algn="just" marL="0" indent="0" lvl="0">
              <a:lnSpc>
                <a:spcPts val="755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267637" y="592729"/>
            <a:ext cx="17020363" cy="1681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846"/>
              </a:lnSpc>
              <a:spcBef>
                <a:spcPct val="0"/>
              </a:spcBef>
            </a:pPr>
            <a:r>
              <a:rPr lang="en-US" sz="9176" spc="1376">
                <a:solidFill>
                  <a:srgbClr val="F6C345"/>
                </a:solidFill>
                <a:latin typeface="Horizon"/>
              </a:rPr>
              <a:t>CONS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4356" y="2768854"/>
            <a:ext cx="17414371" cy="7260602"/>
            <a:chOff x="0" y="0"/>
            <a:chExt cx="4586501" cy="19122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6501" cy="1912257"/>
            </a:xfrm>
            <a:custGeom>
              <a:avLst/>
              <a:gdLst/>
              <a:ahLst/>
              <a:cxnLst/>
              <a:rect r="r" b="b" t="t" l="l"/>
              <a:pathLst>
                <a:path h="1912257" w="4586501">
                  <a:moveTo>
                    <a:pt x="28897" y="0"/>
                  </a:moveTo>
                  <a:lnTo>
                    <a:pt x="4557604" y="0"/>
                  </a:lnTo>
                  <a:cubicBezTo>
                    <a:pt x="4565268" y="0"/>
                    <a:pt x="4572618" y="3045"/>
                    <a:pt x="4578037" y="8464"/>
                  </a:cubicBezTo>
                  <a:cubicBezTo>
                    <a:pt x="4583457" y="13883"/>
                    <a:pt x="4586501" y="21233"/>
                    <a:pt x="4586501" y="28897"/>
                  </a:cubicBezTo>
                  <a:lnTo>
                    <a:pt x="4586501" y="1883360"/>
                  </a:lnTo>
                  <a:cubicBezTo>
                    <a:pt x="4586501" y="1891024"/>
                    <a:pt x="4583457" y="1898374"/>
                    <a:pt x="4578037" y="1903793"/>
                  </a:cubicBezTo>
                  <a:cubicBezTo>
                    <a:pt x="4572618" y="1909213"/>
                    <a:pt x="4565268" y="1912257"/>
                    <a:pt x="4557604" y="1912257"/>
                  </a:cubicBezTo>
                  <a:lnTo>
                    <a:pt x="28897" y="1912257"/>
                  </a:lnTo>
                  <a:cubicBezTo>
                    <a:pt x="21233" y="1912257"/>
                    <a:pt x="13883" y="1909213"/>
                    <a:pt x="8464" y="1903793"/>
                  </a:cubicBezTo>
                  <a:cubicBezTo>
                    <a:pt x="3045" y="1898374"/>
                    <a:pt x="0" y="1891024"/>
                    <a:pt x="0" y="1883360"/>
                  </a:cubicBezTo>
                  <a:lnTo>
                    <a:pt x="0" y="28897"/>
                  </a:lnTo>
                  <a:cubicBezTo>
                    <a:pt x="0" y="21233"/>
                    <a:pt x="3045" y="13883"/>
                    <a:pt x="8464" y="8464"/>
                  </a:cubicBezTo>
                  <a:cubicBezTo>
                    <a:pt x="13883" y="3045"/>
                    <a:pt x="21233" y="0"/>
                    <a:pt x="2889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4586501" cy="20360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82780" y="3351428"/>
            <a:ext cx="16322440" cy="565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44" indent="-377822" lvl="1">
              <a:lnSpc>
                <a:spcPts val="6299"/>
              </a:lnSpc>
              <a:buFont typeface="Arial"/>
              <a:buChar char="•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Test Categories:</a:t>
            </a:r>
          </a:p>
          <a:p>
            <a:pPr algn="just" marL="1511288" indent="-503763" lvl="2">
              <a:lnSpc>
                <a:spcPts val="6299"/>
              </a:lnSpc>
              <a:buFont typeface="Arial"/>
              <a:buChar char="⚬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[Category] for targeted testing.</a:t>
            </a:r>
          </a:p>
          <a:p>
            <a:pPr algn="just" marL="755644" indent="-377822" lvl="1">
              <a:lnSpc>
                <a:spcPts val="6299"/>
              </a:lnSpc>
              <a:buFont typeface="Arial"/>
              <a:buChar char="•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T</a:t>
            </a:r>
            <a:r>
              <a:rPr lang="en-US" sz="3499" spc="174">
                <a:solidFill>
                  <a:srgbClr val="FAF7F2"/>
                </a:solidFill>
                <a:latin typeface="TT Prosto Sans"/>
              </a:rPr>
              <a:t>est Execution Order:</a:t>
            </a:r>
          </a:p>
          <a:p>
            <a:pPr algn="just" marL="1511288" indent="-503763" lvl="2">
              <a:lnSpc>
                <a:spcPts val="6299"/>
              </a:lnSpc>
              <a:buFont typeface="Arial"/>
              <a:buChar char="⚬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Control execution sequence.</a:t>
            </a:r>
          </a:p>
          <a:p>
            <a:pPr algn="just" marL="755644" indent="-377822" lvl="1">
              <a:lnSpc>
                <a:spcPts val="6299"/>
              </a:lnSpc>
              <a:buFont typeface="Arial"/>
              <a:buChar char="•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M</a:t>
            </a:r>
            <a:r>
              <a:rPr lang="en-US" sz="3499" spc="174">
                <a:solidFill>
                  <a:srgbClr val="FAF7F2"/>
                </a:solidFill>
                <a:latin typeface="TT Prosto Sans"/>
              </a:rPr>
              <a:t>ocking Framework Integration:</a:t>
            </a:r>
          </a:p>
          <a:p>
            <a:pPr algn="just" marL="1511288" indent="-503763" lvl="2">
              <a:lnSpc>
                <a:spcPts val="6299"/>
              </a:lnSpc>
              <a:buFont typeface="Arial"/>
              <a:buChar char="⚬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Seamless Moq integration.</a:t>
            </a:r>
          </a:p>
          <a:p>
            <a:pPr algn="just" marL="0" indent="0" lvl="0">
              <a:lnSpc>
                <a:spcPts val="80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89273" y="50667"/>
            <a:ext cx="17709455" cy="2295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27"/>
              </a:lnSpc>
              <a:spcBef>
                <a:spcPct val="0"/>
              </a:spcBef>
            </a:pPr>
            <a:r>
              <a:rPr lang="en-US" sz="6376" spc="956">
                <a:solidFill>
                  <a:srgbClr val="F6C345"/>
                </a:solidFill>
                <a:latin typeface="Horizon"/>
              </a:rPr>
              <a:t>ADDITIONAL KEY FEATURES OF NUNIT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4356" y="2768854"/>
            <a:ext cx="17414371" cy="7260602"/>
            <a:chOff x="0" y="0"/>
            <a:chExt cx="4586501" cy="19122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86501" cy="1912257"/>
            </a:xfrm>
            <a:custGeom>
              <a:avLst/>
              <a:gdLst/>
              <a:ahLst/>
              <a:cxnLst/>
              <a:rect r="r" b="b" t="t" l="l"/>
              <a:pathLst>
                <a:path h="1912257" w="4586501">
                  <a:moveTo>
                    <a:pt x="28897" y="0"/>
                  </a:moveTo>
                  <a:lnTo>
                    <a:pt x="4557604" y="0"/>
                  </a:lnTo>
                  <a:cubicBezTo>
                    <a:pt x="4565268" y="0"/>
                    <a:pt x="4572618" y="3045"/>
                    <a:pt x="4578037" y="8464"/>
                  </a:cubicBezTo>
                  <a:cubicBezTo>
                    <a:pt x="4583457" y="13883"/>
                    <a:pt x="4586501" y="21233"/>
                    <a:pt x="4586501" y="28897"/>
                  </a:cubicBezTo>
                  <a:lnTo>
                    <a:pt x="4586501" y="1883360"/>
                  </a:lnTo>
                  <a:cubicBezTo>
                    <a:pt x="4586501" y="1891024"/>
                    <a:pt x="4583457" y="1898374"/>
                    <a:pt x="4578037" y="1903793"/>
                  </a:cubicBezTo>
                  <a:cubicBezTo>
                    <a:pt x="4572618" y="1909213"/>
                    <a:pt x="4565268" y="1912257"/>
                    <a:pt x="4557604" y="1912257"/>
                  </a:cubicBezTo>
                  <a:lnTo>
                    <a:pt x="28897" y="1912257"/>
                  </a:lnTo>
                  <a:cubicBezTo>
                    <a:pt x="21233" y="1912257"/>
                    <a:pt x="13883" y="1909213"/>
                    <a:pt x="8464" y="1903793"/>
                  </a:cubicBezTo>
                  <a:cubicBezTo>
                    <a:pt x="3045" y="1898374"/>
                    <a:pt x="0" y="1891024"/>
                    <a:pt x="0" y="1883360"/>
                  </a:cubicBezTo>
                  <a:lnTo>
                    <a:pt x="0" y="28897"/>
                  </a:lnTo>
                  <a:cubicBezTo>
                    <a:pt x="0" y="21233"/>
                    <a:pt x="3045" y="13883"/>
                    <a:pt x="8464" y="8464"/>
                  </a:cubicBezTo>
                  <a:cubicBezTo>
                    <a:pt x="13883" y="3045"/>
                    <a:pt x="21233" y="0"/>
                    <a:pt x="2889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4586501" cy="20360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82780" y="3351428"/>
            <a:ext cx="16322440" cy="4867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44" indent="-377822" lvl="1">
              <a:lnSpc>
                <a:spcPts val="6299"/>
              </a:lnSpc>
              <a:buFont typeface="Arial"/>
              <a:buChar char="•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Dynamic Tests:</a:t>
            </a:r>
          </a:p>
          <a:p>
            <a:pPr algn="just" marL="1511288" indent="-503763" lvl="2">
              <a:lnSpc>
                <a:spcPts val="6299"/>
              </a:lnSpc>
              <a:buFont typeface="Arial"/>
              <a:buChar char="⚬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Runtime test creation.</a:t>
            </a:r>
          </a:p>
          <a:p>
            <a:pPr algn="just" marL="755644" indent="-377822" lvl="1">
              <a:lnSpc>
                <a:spcPts val="6299"/>
              </a:lnSpc>
              <a:buFont typeface="Arial"/>
              <a:buChar char="•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Console Runner and VS Integration:</a:t>
            </a:r>
          </a:p>
          <a:p>
            <a:pPr algn="just" marL="1511288" indent="-503763" lvl="2">
              <a:lnSpc>
                <a:spcPts val="6299"/>
              </a:lnSpc>
              <a:buFont typeface="Arial"/>
              <a:buChar char="⚬"/>
            </a:pPr>
            <a:r>
              <a:rPr lang="en-US" sz="3499" spc="174">
                <a:solidFill>
                  <a:srgbClr val="FAF7F2"/>
                </a:solidFill>
                <a:latin typeface="TT Prosto Sans"/>
              </a:rPr>
              <a:t>Command-line execution, VS Test Explorer integration.</a:t>
            </a:r>
          </a:p>
          <a:p>
            <a:pPr algn="just">
              <a:lnSpc>
                <a:spcPts val="6299"/>
              </a:lnSpc>
            </a:pPr>
          </a:p>
          <a:p>
            <a:pPr algn="just" marL="0" indent="0" lvl="0">
              <a:lnSpc>
                <a:spcPts val="8099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89273" y="50667"/>
            <a:ext cx="17709455" cy="22954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27"/>
              </a:lnSpc>
              <a:spcBef>
                <a:spcPct val="0"/>
              </a:spcBef>
            </a:pPr>
            <a:r>
              <a:rPr lang="en-US" sz="6376" spc="956">
                <a:solidFill>
                  <a:srgbClr val="F6C345"/>
                </a:solidFill>
                <a:latin typeface="Horizon"/>
              </a:rPr>
              <a:t>ADDITIONAL KEY FEATURES OF NUNIT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05818" y="4151650"/>
            <a:ext cx="7876363" cy="3840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05"/>
              </a:lnSpc>
            </a:pPr>
            <a:r>
              <a:rPr lang="en-US" sz="13075" spc="1961">
                <a:solidFill>
                  <a:srgbClr val="F6C345"/>
                </a:solidFill>
                <a:latin typeface="Horizon"/>
              </a:rPr>
              <a:t>Q&amp;A</a:t>
            </a:r>
          </a:p>
          <a:p>
            <a:pPr algn="ctr">
              <a:lnSpc>
                <a:spcPts val="1088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17211" y="2771782"/>
            <a:ext cx="14053577" cy="6164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305"/>
              </a:lnSpc>
            </a:pPr>
            <a:r>
              <a:rPr lang="en-US" sz="13075" spc="1961">
                <a:solidFill>
                  <a:srgbClr val="F6C345"/>
                </a:solidFill>
                <a:latin typeface="Horizon"/>
              </a:rPr>
              <a:t>THANK YOU!</a:t>
            </a:r>
          </a:p>
          <a:p>
            <a:pPr algn="ctr">
              <a:lnSpc>
                <a:spcPts val="1088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-5400000">
            <a:off x="3481785" y="-8238629"/>
            <a:ext cx="17164144" cy="24732196"/>
            <a:chOff x="0" y="0"/>
            <a:chExt cx="3172968" cy="4572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2794" y="0"/>
              <a:ext cx="3167380" cy="4572000"/>
            </a:xfrm>
            <a:custGeom>
              <a:avLst/>
              <a:gdLst/>
              <a:ahLst/>
              <a:cxnLst/>
              <a:rect r="r" b="b" t="t" l="l"/>
              <a:pathLst>
                <a:path h="4572000" w="316738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solidFill>
              <a:srgbClr val="151410">
                <a:alpha val="6000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2794" y="0"/>
              <a:ext cx="3167380" cy="4572000"/>
            </a:xfrm>
            <a:custGeom>
              <a:avLst/>
              <a:gdLst/>
              <a:ahLst/>
              <a:cxnLst/>
              <a:rect r="r" b="b" t="t" l="l"/>
              <a:pathLst>
                <a:path h="4572000" w="3167380">
                  <a:moveTo>
                    <a:pt x="3167380" y="0"/>
                  </a:moveTo>
                  <a:lnTo>
                    <a:pt x="3167380" y="4572000"/>
                  </a:lnTo>
                  <a:lnTo>
                    <a:pt x="0" y="4572000"/>
                  </a:lnTo>
                  <a:lnTo>
                    <a:pt x="0" y="0"/>
                  </a:lnTo>
                  <a:lnTo>
                    <a:pt x="3167380" y="0"/>
                  </a:lnTo>
                  <a:close/>
                </a:path>
              </a:pathLst>
            </a:custGeom>
            <a:blipFill>
              <a:blip r:embed="rId2">
                <a:alphaModFix amt="60000"/>
              </a:blip>
              <a:stretch>
                <a:fillRect l="-160" t="0" r="-16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3785066" y="752475"/>
            <a:ext cx="15036976" cy="2776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883"/>
              </a:lnSpc>
            </a:pPr>
            <a:r>
              <a:rPr lang="en-US" sz="9202" spc="1380">
                <a:solidFill>
                  <a:srgbClr val="F6C345"/>
                </a:solidFill>
                <a:latin typeface="Horizon"/>
              </a:rPr>
              <a:t>TEAM 3</a:t>
            </a:r>
          </a:p>
          <a:p>
            <a:pPr>
              <a:lnSpc>
                <a:spcPts val="8402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4741383" y="3138159"/>
            <a:ext cx="7322474" cy="4642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547"/>
              </a:lnSpc>
            </a:pPr>
            <a:r>
              <a:rPr lang="en-US" sz="3018" spc="452">
                <a:solidFill>
                  <a:srgbClr val="FAF7F2"/>
                </a:solidFill>
                <a:latin typeface="TT Prosto Sans"/>
              </a:rPr>
              <a:t>CHAU QUOC BAO</a:t>
            </a:r>
          </a:p>
          <a:p>
            <a:pPr algn="just">
              <a:lnSpc>
                <a:spcPts val="7547"/>
              </a:lnSpc>
            </a:pPr>
            <a:r>
              <a:rPr lang="en-US" sz="3018" spc="452">
                <a:solidFill>
                  <a:srgbClr val="FAF7F2"/>
                </a:solidFill>
                <a:latin typeface="TT Prosto Sans"/>
              </a:rPr>
              <a:t>Nguyen Duc Quy</a:t>
            </a:r>
          </a:p>
          <a:p>
            <a:pPr algn="just">
              <a:lnSpc>
                <a:spcPts val="7547"/>
              </a:lnSpc>
            </a:pPr>
            <a:r>
              <a:rPr lang="en-US" sz="3018" spc="452">
                <a:solidFill>
                  <a:srgbClr val="FAF7F2"/>
                </a:solidFill>
                <a:latin typeface="TT Prosto Sans"/>
              </a:rPr>
              <a:t>Chu Vuong Manh</a:t>
            </a:r>
          </a:p>
          <a:p>
            <a:pPr algn="just">
              <a:lnSpc>
                <a:spcPts val="7547"/>
              </a:lnSpc>
            </a:pPr>
            <a:r>
              <a:rPr lang="en-US" sz="3018" spc="452">
                <a:solidFill>
                  <a:srgbClr val="FAF7F2"/>
                </a:solidFill>
                <a:latin typeface="TT Prosto Sans"/>
              </a:rPr>
              <a:t>Tran Le Huy</a:t>
            </a:r>
          </a:p>
          <a:p>
            <a:pPr algn="just" marL="0" indent="0" lvl="0">
              <a:lnSpc>
                <a:spcPts val="7547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5835270" y="8793669"/>
            <a:ext cx="1424030" cy="523496"/>
            <a:chOff x="0" y="0"/>
            <a:chExt cx="1345399" cy="4945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45399" cy="494590"/>
            </a:xfrm>
            <a:custGeom>
              <a:avLst/>
              <a:gdLst/>
              <a:ahLst/>
              <a:cxnLst/>
              <a:rect r="r" b="b" t="t" l="l"/>
              <a:pathLst>
                <a:path h="494590" w="1345399">
                  <a:moveTo>
                    <a:pt x="1142199" y="0"/>
                  </a:moveTo>
                  <a:cubicBezTo>
                    <a:pt x="1254423" y="0"/>
                    <a:pt x="1345399" y="110718"/>
                    <a:pt x="1345399" y="247295"/>
                  </a:cubicBezTo>
                  <a:cubicBezTo>
                    <a:pt x="1345399" y="383872"/>
                    <a:pt x="1254423" y="494590"/>
                    <a:pt x="1142199" y="494590"/>
                  </a:cubicBezTo>
                  <a:lnTo>
                    <a:pt x="203200" y="494590"/>
                  </a:lnTo>
                  <a:cubicBezTo>
                    <a:pt x="90976" y="494590"/>
                    <a:pt x="0" y="383872"/>
                    <a:pt x="0" y="247295"/>
                  </a:cubicBezTo>
                  <a:cubicBezTo>
                    <a:pt x="0" y="110718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AF7F2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345399" cy="532690"/>
            </a:xfrm>
            <a:prstGeom prst="rect">
              <a:avLst/>
            </a:prstGeom>
          </p:spPr>
          <p:txBody>
            <a:bodyPr anchor="ctr" rtlCol="false" tIns="39101" lIns="39101" bIns="39101" rIns="39101"/>
            <a:lstStyle/>
            <a:p>
              <a:pPr algn="ctr">
                <a:lnSpc>
                  <a:spcPts val="14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6065676" y="8873490"/>
            <a:ext cx="963219" cy="31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 spc="360">
                <a:solidFill>
                  <a:srgbClr val="FAF7F2"/>
                </a:solidFill>
                <a:latin typeface="Beautifully Delicious Sans Heavy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6556" y="2703934"/>
            <a:ext cx="10001519" cy="7030580"/>
            <a:chOff x="0" y="0"/>
            <a:chExt cx="2634145" cy="18516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34145" cy="1851675"/>
            </a:xfrm>
            <a:custGeom>
              <a:avLst/>
              <a:gdLst/>
              <a:ahLst/>
              <a:cxnLst/>
              <a:rect r="r" b="b" t="t" l="l"/>
              <a:pathLst>
                <a:path h="1851675" w="2634145">
                  <a:moveTo>
                    <a:pt x="50315" y="0"/>
                  </a:moveTo>
                  <a:lnTo>
                    <a:pt x="2583830" y="0"/>
                  </a:lnTo>
                  <a:cubicBezTo>
                    <a:pt x="2611618" y="0"/>
                    <a:pt x="2634145" y="22527"/>
                    <a:pt x="2634145" y="50315"/>
                  </a:cubicBezTo>
                  <a:lnTo>
                    <a:pt x="2634145" y="1801361"/>
                  </a:lnTo>
                  <a:cubicBezTo>
                    <a:pt x="2634145" y="1814705"/>
                    <a:pt x="2628844" y="1827503"/>
                    <a:pt x="2619408" y="1836938"/>
                  </a:cubicBezTo>
                  <a:cubicBezTo>
                    <a:pt x="2609972" y="1846374"/>
                    <a:pt x="2597175" y="1851675"/>
                    <a:pt x="2583830" y="1851675"/>
                  </a:cubicBezTo>
                  <a:lnTo>
                    <a:pt x="50315" y="1851675"/>
                  </a:lnTo>
                  <a:cubicBezTo>
                    <a:pt x="36971" y="1851675"/>
                    <a:pt x="24173" y="1846374"/>
                    <a:pt x="14737" y="1836938"/>
                  </a:cubicBezTo>
                  <a:cubicBezTo>
                    <a:pt x="5301" y="1827503"/>
                    <a:pt x="0" y="1814705"/>
                    <a:pt x="0" y="1801361"/>
                  </a:cubicBezTo>
                  <a:lnTo>
                    <a:pt x="0" y="50315"/>
                  </a:lnTo>
                  <a:cubicBezTo>
                    <a:pt x="0" y="36971"/>
                    <a:pt x="5301" y="24173"/>
                    <a:pt x="14737" y="14737"/>
                  </a:cubicBezTo>
                  <a:cubicBezTo>
                    <a:pt x="24173" y="5301"/>
                    <a:pt x="36971" y="0"/>
                    <a:pt x="5031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634145" cy="1975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98391" y="3785525"/>
            <a:ext cx="618680" cy="619871"/>
            <a:chOff x="0" y="0"/>
            <a:chExt cx="584519" cy="58564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84519" cy="585644"/>
            </a:xfrm>
            <a:custGeom>
              <a:avLst/>
              <a:gdLst/>
              <a:ahLst/>
              <a:cxnLst/>
              <a:rect r="r" b="b" t="t" l="l"/>
              <a:pathLst>
                <a:path h="585644" w="584519">
                  <a:moveTo>
                    <a:pt x="381319" y="0"/>
                  </a:moveTo>
                  <a:cubicBezTo>
                    <a:pt x="493543" y="0"/>
                    <a:pt x="584519" y="131101"/>
                    <a:pt x="584519" y="292822"/>
                  </a:cubicBezTo>
                  <a:cubicBezTo>
                    <a:pt x="584519" y="454543"/>
                    <a:pt x="493543" y="585644"/>
                    <a:pt x="381319" y="585644"/>
                  </a:cubicBezTo>
                  <a:lnTo>
                    <a:pt x="203200" y="585644"/>
                  </a:lnTo>
                  <a:cubicBezTo>
                    <a:pt x="90976" y="585644"/>
                    <a:pt x="0" y="454543"/>
                    <a:pt x="0" y="292822"/>
                  </a:cubicBezTo>
                  <a:cubicBezTo>
                    <a:pt x="0" y="13110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AF7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52400"/>
              <a:ext cx="584519" cy="738043"/>
            </a:xfrm>
            <a:prstGeom prst="rect">
              <a:avLst/>
            </a:prstGeom>
          </p:spPr>
          <p:txBody>
            <a:bodyPr anchor="ctr" rtlCol="false" tIns="39101" lIns="39101" bIns="39101" rIns="39101"/>
            <a:lstStyle/>
            <a:p>
              <a:pPr algn="ctr">
                <a:lnSpc>
                  <a:spcPts val="5009"/>
                </a:lnSpc>
              </a:pPr>
              <a:r>
                <a:rPr lang="en-US" sz="2946">
                  <a:solidFill>
                    <a:srgbClr val="FFFFFF"/>
                  </a:solidFill>
                  <a:latin typeface="Glacial Indifference"/>
                </a:rPr>
                <a:t>+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98391" y="6591485"/>
            <a:ext cx="618680" cy="619871"/>
            <a:chOff x="0" y="0"/>
            <a:chExt cx="584519" cy="5856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84519" cy="585644"/>
            </a:xfrm>
            <a:custGeom>
              <a:avLst/>
              <a:gdLst/>
              <a:ahLst/>
              <a:cxnLst/>
              <a:rect r="r" b="b" t="t" l="l"/>
              <a:pathLst>
                <a:path h="585644" w="584519">
                  <a:moveTo>
                    <a:pt x="381319" y="0"/>
                  </a:moveTo>
                  <a:cubicBezTo>
                    <a:pt x="493543" y="0"/>
                    <a:pt x="584519" y="131101"/>
                    <a:pt x="584519" y="292822"/>
                  </a:cubicBezTo>
                  <a:cubicBezTo>
                    <a:pt x="584519" y="454543"/>
                    <a:pt x="493543" y="585644"/>
                    <a:pt x="381319" y="585644"/>
                  </a:cubicBezTo>
                  <a:lnTo>
                    <a:pt x="203200" y="585644"/>
                  </a:lnTo>
                  <a:cubicBezTo>
                    <a:pt x="90976" y="585644"/>
                    <a:pt x="0" y="454543"/>
                    <a:pt x="0" y="292822"/>
                  </a:cubicBezTo>
                  <a:cubicBezTo>
                    <a:pt x="0" y="13110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AF7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52400"/>
              <a:ext cx="584519" cy="738043"/>
            </a:xfrm>
            <a:prstGeom prst="rect">
              <a:avLst/>
            </a:prstGeom>
          </p:spPr>
          <p:txBody>
            <a:bodyPr anchor="ctr" rtlCol="false" tIns="39101" lIns="39101" bIns="39101" rIns="39101"/>
            <a:lstStyle/>
            <a:p>
              <a:pPr algn="ctr">
                <a:lnSpc>
                  <a:spcPts val="5009"/>
                </a:lnSpc>
              </a:pPr>
              <a:r>
                <a:rPr lang="en-US" sz="2946">
                  <a:solidFill>
                    <a:srgbClr val="FFFFFF"/>
                  </a:solidFill>
                  <a:latin typeface="Glacial Indifference"/>
                </a:rPr>
                <a:t>+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764500" y="3785525"/>
            <a:ext cx="7065927" cy="4197372"/>
          </a:xfrm>
          <a:custGeom>
            <a:avLst/>
            <a:gdLst/>
            <a:ahLst/>
            <a:cxnLst/>
            <a:rect r="r" b="b" t="t" l="l"/>
            <a:pathLst>
              <a:path h="4197372" w="7065927">
                <a:moveTo>
                  <a:pt x="0" y="0"/>
                </a:moveTo>
                <a:lnTo>
                  <a:pt x="7065928" y="0"/>
                </a:lnTo>
                <a:lnTo>
                  <a:pt x="7065928" y="4197372"/>
                </a:lnTo>
                <a:lnTo>
                  <a:pt x="0" y="4197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15805" y="2823484"/>
            <a:ext cx="7825551" cy="2705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400"/>
              </a:lnSpc>
              <a:spcBef>
                <a:spcPct val="0"/>
              </a:spcBef>
            </a:pPr>
            <a:r>
              <a:rPr lang="en-US" sz="3000" spc="150">
                <a:solidFill>
                  <a:srgbClr val="FAF7F2"/>
                </a:solidFill>
                <a:latin typeface="TT Prosto Sans"/>
              </a:rPr>
              <a:t>NUnit is a popular open-source unit testing framework for .NET that was initially developed as a port of JUnit to the .NET platform.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2511" y="6028723"/>
            <a:ext cx="8012137" cy="3200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00"/>
              </a:lnSpc>
            </a:pPr>
            <a:r>
              <a:rPr lang="en-US" sz="3000" spc="150">
                <a:solidFill>
                  <a:srgbClr val="FAF7F2"/>
                </a:solidFill>
                <a:latin typeface="TT Prosto Sans"/>
              </a:rPr>
              <a:t> It is designed to facilitate the creation and execution of automated tests, allowing developers to verify the correctness of their code. </a:t>
            </a:r>
          </a:p>
          <a:p>
            <a:pPr algn="just" marL="0" indent="0" lvl="0">
              <a:lnSpc>
                <a:spcPts val="360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907732" y="437432"/>
            <a:ext cx="11697063" cy="1011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95"/>
              </a:lnSpc>
              <a:spcBef>
                <a:spcPct val="0"/>
              </a:spcBef>
            </a:pPr>
            <a:r>
              <a:rPr lang="en-US" sz="5568" spc="835">
                <a:solidFill>
                  <a:srgbClr val="F6C345"/>
                </a:solidFill>
                <a:latin typeface="Horizon"/>
              </a:rPr>
              <a:t>WHAT IS NUNIT?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31975" y="2913179"/>
            <a:ext cx="10001519" cy="5512493"/>
            <a:chOff x="0" y="0"/>
            <a:chExt cx="2634145" cy="14518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34145" cy="1451850"/>
            </a:xfrm>
            <a:custGeom>
              <a:avLst/>
              <a:gdLst/>
              <a:ahLst/>
              <a:cxnLst/>
              <a:rect r="r" b="b" t="t" l="l"/>
              <a:pathLst>
                <a:path h="1451850" w="2634145">
                  <a:moveTo>
                    <a:pt x="50315" y="0"/>
                  </a:moveTo>
                  <a:lnTo>
                    <a:pt x="2583830" y="0"/>
                  </a:lnTo>
                  <a:cubicBezTo>
                    <a:pt x="2611618" y="0"/>
                    <a:pt x="2634145" y="22527"/>
                    <a:pt x="2634145" y="50315"/>
                  </a:cubicBezTo>
                  <a:lnTo>
                    <a:pt x="2634145" y="1401535"/>
                  </a:lnTo>
                  <a:cubicBezTo>
                    <a:pt x="2634145" y="1414880"/>
                    <a:pt x="2628844" y="1427677"/>
                    <a:pt x="2619408" y="1437113"/>
                  </a:cubicBezTo>
                  <a:cubicBezTo>
                    <a:pt x="2609972" y="1446549"/>
                    <a:pt x="2597175" y="1451850"/>
                    <a:pt x="2583830" y="1451850"/>
                  </a:cubicBezTo>
                  <a:lnTo>
                    <a:pt x="50315" y="1451850"/>
                  </a:lnTo>
                  <a:cubicBezTo>
                    <a:pt x="36971" y="1451850"/>
                    <a:pt x="24173" y="1446549"/>
                    <a:pt x="14737" y="1437113"/>
                  </a:cubicBezTo>
                  <a:cubicBezTo>
                    <a:pt x="5301" y="1427677"/>
                    <a:pt x="0" y="1414880"/>
                    <a:pt x="0" y="1401535"/>
                  </a:cubicBezTo>
                  <a:lnTo>
                    <a:pt x="0" y="50315"/>
                  </a:lnTo>
                  <a:cubicBezTo>
                    <a:pt x="0" y="36971"/>
                    <a:pt x="5301" y="24173"/>
                    <a:pt x="14737" y="14737"/>
                  </a:cubicBezTo>
                  <a:cubicBezTo>
                    <a:pt x="24173" y="5301"/>
                    <a:pt x="36971" y="0"/>
                    <a:pt x="5031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634145" cy="15756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079713" y="3685309"/>
            <a:ext cx="618680" cy="619871"/>
            <a:chOff x="0" y="0"/>
            <a:chExt cx="584519" cy="58564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84519" cy="585644"/>
            </a:xfrm>
            <a:custGeom>
              <a:avLst/>
              <a:gdLst/>
              <a:ahLst/>
              <a:cxnLst/>
              <a:rect r="r" b="b" t="t" l="l"/>
              <a:pathLst>
                <a:path h="585644" w="584519">
                  <a:moveTo>
                    <a:pt x="381319" y="0"/>
                  </a:moveTo>
                  <a:cubicBezTo>
                    <a:pt x="493543" y="0"/>
                    <a:pt x="584519" y="131101"/>
                    <a:pt x="584519" y="292822"/>
                  </a:cubicBezTo>
                  <a:cubicBezTo>
                    <a:pt x="584519" y="454543"/>
                    <a:pt x="493543" y="585644"/>
                    <a:pt x="381319" y="585644"/>
                  </a:cubicBezTo>
                  <a:lnTo>
                    <a:pt x="203200" y="585644"/>
                  </a:lnTo>
                  <a:cubicBezTo>
                    <a:pt x="90976" y="585644"/>
                    <a:pt x="0" y="454543"/>
                    <a:pt x="0" y="292822"/>
                  </a:cubicBezTo>
                  <a:cubicBezTo>
                    <a:pt x="0" y="13110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AF7F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52400"/>
              <a:ext cx="584519" cy="738043"/>
            </a:xfrm>
            <a:prstGeom prst="rect">
              <a:avLst/>
            </a:prstGeom>
          </p:spPr>
          <p:txBody>
            <a:bodyPr anchor="ctr" rtlCol="false" tIns="39101" lIns="39101" bIns="39101" rIns="39101"/>
            <a:lstStyle/>
            <a:p>
              <a:pPr algn="ctr">
                <a:lnSpc>
                  <a:spcPts val="5009"/>
                </a:lnSpc>
              </a:pPr>
              <a:r>
                <a:rPr lang="en-US" sz="2946">
                  <a:solidFill>
                    <a:srgbClr val="FFFFFF"/>
                  </a:solidFill>
                  <a:latin typeface="Glacial Indifference"/>
                </a:rPr>
                <a:t>+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079713" y="5143500"/>
            <a:ext cx="618680" cy="619871"/>
            <a:chOff x="0" y="0"/>
            <a:chExt cx="584519" cy="5856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84519" cy="585644"/>
            </a:xfrm>
            <a:custGeom>
              <a:avLst/>
              <a:gdLst/>
              <a:ahLst/>
              <a:cxnLst/>
              <a:rect r="r" b="b" t="t" l="l"/>
              <a:pathLst>
                <a:path h="585644" w="584519">
                  <a:moveTo>
                    <a:pt x="381319" y="0"/>
                  </a:moveTo>
                  <a:cubicBezTo>
                    <a:pt x="493543" y="0"/>
                    <a:pt x="584519" y="131101"/>
                    <a:pt x="584519" y="292822"/>
                  </a:cubicBezTo>
                  <a:cubicBezTo>
                    <a:pt x="584519" y="454543"/>
                    <a:pt x="493543" y="585644"/>
                    <a:pt x="381319" y="585644"/>
                  </a:cubicBezTo>
                  <a:lnTo>
                    <a:pt x="203200" y="585644"/>
                  </a:lnTo>
                  <a:cubicBezTo>
                    <a:pt x="90976" y="585644"/>
                    <a:pt x="0" y="454543"/>
                    <a:pt x="0" y="292822"/>
                  </a:cubicBezTo>
                  <a:cubicBezTo>
                    <a:pt x="0" y="13110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AF7F2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52400"/>
              <a:ext cx="584519" cy="738043"/>
            </a:xfrm>
            <a:prstGeom prst="rect">
              <a:avLst/>
            </a:prstGeom>
          </p:spPr>
          <p:txBody>
            <a:bodyPr anchor="ctr" rtlCol="false" tIns="39101" lIns="39101" bIns="39101" rIns="39101"/>
            <a:lstStyle/>
            <a:p>
              <a:pPr algn="ctr">
                <a:lnSpc>
                  <a:spcPts val="5009"/>
                </a:lnSpc>
              </a:pPr>
              <a:r>
                <a:rPr lang="en-US" sz="2946">
                  <a:solidFill>
                    <a:srgbClr val="FFFFFF"/>
                  </a:solidFill>
                  <a:latin typeface="Glacial Indifference"/>
                </a:rPr>
                <a:t>+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079713" y="6459663"/>
            <a:ext cx="618680" cy="619871"/>
            <a:chOff x="0" y="0"/>
            <a:chExt cx="584519" cy="5856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84519" cy="585644"/>
            </a:xfrm>
            <a:custGeom>
              <a:avLst/>
              <a:gdLst/>
              <a:ahLst/>
              <a:cxnLst/>
              <a:rect r="r" b="b" t="t" l="l"/>
              <a:pathLst>
                <a:path h="585644" w="584519">
                  <a:moveTo>
                    <a:pt x="381319" y="0"/>
                  </a:moveTo>
                  <a:cubicBezTo>
                    <a:pt x="493543" y="0"/>
                    <a:pt x="584519" y="131101"/>
                    <a:pt x="584519" y="292822"/>
                  </a:cubicBezTo>
                  <a:cubicBezTo>
                    <a:pt x="584519" y="454543"/>
                    <a:pt x="493543" y="585644"/>
                    <a:pt x="381319" y="585644"/>
                  </a:cubicBezTo>
                  <a:lnTo>
                    <a:pt x="203200" y="585644"/>
                  </a:lnTo>
                  <a:cubicBezTo>
                    <a:pt x="90976" y="585644"/>
                    <a:pt x="0" y="454543"/>
                    <a:pt x="0" y="292822"/>
                  </a:cubicBezTo>
                  <a:cubicBezTo>
                    <a:pt x="0" y="13110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AF7F2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152400"/>
              <a:ext cx="584519" cy="738043"/>
            </a:xfrm>
            <a:prstGeom prst="rect">
              <a:avLst/>
            </a:prstGeom>
          </p:spPr>
          <p:txBody>
            <a:bodyPr anchor="ctr" rtlCol="false" tIns="39101" lIns="39101" bIns="39101" rIns="39101"/>
            <a:lstStyle/>
            <a:p>
              <a:pPr algn="ctr">
                <a:lnSpc>
                  <a:spcPts val="5009"/>
                </a:lnSpc>
              </a:pPr>
              <a:r>
                <a:rPr lang="en-US" sz="2946">
                  <a:solidFill>
                    <a:srgbClr val="FFFFFF"/>
                  </a:solidFill>
                  <a:latin typeface="Glacial Indifference"/>
                </a:rPr>
                <a:t>+</a:t>
              </a: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3132298" y="2913179"/>
            <a:ext cx="4127002" cy="5056118"/>
          </a:xfrm>
          <a:custGeom>
            <a:avLst/>
            <a:gdLst/>
            <a:ahLst/>
            <a:cxnLst/>
            <a:rect r="r" b="b" t="t" l="l"/>
            <a:pathLst>
              <a:path h="5056118" w="4127002">
                <a:moveTo>
                  <a:pt x="0" y="0"/>
                </a:moveTo>
                <a:lnTo>
                  <a:pt x="4127002" y="0"/>
                </a:lnTo>
                <a:lnTo>
                  <a:pt x="4127002" y="5056118"/>
                </a:lnTo>
                <a:lnTo>
                  <a:pt x="0" y="50561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633381" y="3576146"/>
            <a:ext cx="7234901" cy="647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400"/>
              </a:lnSpc>
              <a:spcBef>
                <a:spcPct val="0"/>
              </a:spcBef>
            </a:pPr>
            <a:r>
              <a:rPr lang="en-US" sz="3000" spc="150">
                <a:solidFill>
                  <a:srgbClr val="FAF7F2"/>
                </a:solidFill>
                <a:latin typeface="TT Prosto Sans"/>
              </a:rPr>
              <a:t>Mitigates errors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633381" y="5002678"/>
            <a:ext cx="7370682" cy="1142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00"/>
              </a:lnSpc>
            </a:pPr>
            <a:r>
              <a:rPr lang="en-US" sz="3000" spc="150">
                <a:solidFill>
                  <a:srgbClr val="FAF7F2"/>
                </a:solidFill>
                <a:latin typeface="TT Prosto Sans"/>
              </a:rPr>
              <a:t>Boosts code robustness</a:t>
            </a:r>
          </a:p>
          <a:p>
            <a:pPr algn="just" marL="0" indent="0" lvl="0">
              <a:lnSpc>
                <a:spcPts val="3600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415523" y="437432"/>
            <a:ext cx="17286764" cy="979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51"/>
              </a:lnSpc>
              <a:spcBef>
                <a:spcPct val="0"/>
              </a:spcBef>
            </a:pPr>
            <a:r>
              <a:rPr lang="en-US" sz="5322" spc="798">
                <a:solidFill>
                  <a:srgbClr val="F6C345"/>
                </a:solidFill>
                <a:latin typeface="Horizon"/>
              </a:rPr>
              <a:t>WHY NUNIT IS IMPORTANT?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633381" y="6140501"/>
            <a:ext cx="7370682" cy="1828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00"/>
              </a:lnSpc>
            </a:pPr>
            <a:r>
              <a:rPr lang="en-US" sz="3000">
                <a:solidFill>
                  <a:srgbClr val="FAF7F2"/>
                </a:solidFill>
                <a:latin typeface="TT Prosto Sans"/>
              </a:rPr>
              <a:t>Optimizes testing efforts in software development.</a:t>
            </a:r>
          </a:p>
          <a:p>
            <a:pPr algn="just" marL="0" indent="0" lvl="0">
              <a:lnSpc>
                <a:spcPts val="36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9346" y="3676045"/>
            <a:ext cx="8746388" cy="4708063"/>
            <a:chOff x="0" y="0"/>
            <a:chExt cx="2303575" cy="12399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03575" cy="1239984"/>
            </a:xfrm>
            <a:custGeom>
              <a:avLst/>
              <a:gdLst/>
              <a:ahLst/>
              <a:cxnLst/>
              <a:rect r="r" b="b" t="t" l="l"/>
              <a:pathLst>
                <a:path h="1239984" w="2303575">
                  <a:moveTo>
                    <a:pt x="57535" y="0"/>
                  </a:moveTo>
                  <a:lnTo>
                    <a:pt x="2246040" y="0"/>
                  </a:lnTo>
                  <a:cubicBezTo>
                    <a:pt x="2261300" y="0"/>
                    <a:pt x="2275934" y="6062"/>
                    <a:pt x="2286724" y="16852"/>
                  </a:cubicBezTo>
                  <a:cubicBezTo>
                    <a:pt x="2297514" y="27642"/>
                    <a:pt x="2303575" y="42276"/>
                    <a:pt x="2303575" y="57535"/>
                  </a:cubicBezTo>
                  <a:lnTo>
                    <a:pt x="2303575" y="1182448"/>
                  </a:lnTo>
                  <a:cubicBezTo>
                    <a:pt x="2303575" y="1197708"/>
                    <a:pt x="2297514" y="1212342"/>
                    <a:pt x="2286724" y="1223132"/>
                  </a:cubicBezTo>
                  <a:cubicBezTo>
                    <a:pt x="2275934" y="1233922"/>
                    <a:pt x="2261300" y="1239984"/>
                    <a:pt x="2246040" y="1239984"/>
                  </a:cubicBezTo>
                  <a:lnTo>
                    <a:pt x="57535" y="1239984"/>
                  </a:lnTo>
                  <a:cubicBezTo>
                    <a:pt x="42276" y="1239984"/>
                    <a:pt x="27642" y="1233922"/>
                    <a:pt x="16852" y="1223132"/>
                  </a:cubicBezTo>
                  <a:cubicBezTo>
                    <a:pt x="6062" y="1212342"/>
                    <a:pt x="0" y="1197708"/>
                    <a:pt x="0" y="1182448"/>
                  </a:cubicBezTo>
                  <a:lnTo>
                    <a:pt x="0" y="57535"/>
                  </a:lnTo>
                  <a:cubicBezTo>
                    <a:pt x="0" y="42276"/>
                    <a:pt x="6062" y="27642"/>
                    <a:pt x="16852" y="16852"/>
                  </a:cubicBezTo>
                  <a:cubicBezTo>
                    <a:pt x="27642" y="6062"/>
                    <a:pt x="42276" y="0"/>
                    <a:pt x="5753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303575" cy="13638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31116" y="6505653"/>
            <a:ext cx="5861210" cy="3426299"/>
          </a:xfrm>
          <a:custGeom>
            <a:avLst/>
            <a:gdLst/>
            <a:ahLst/>
            <a:cxnLst/>
            <a:rect r="r" b="b" t="t" l="l"/>
            <a:pathLst>
              <a:path h="3426299" w="5861210">
                <a:moveTo>
                  <a:pt x="0" y="0"/>
                </a:moveTo>
                <a:lnTo>
                  <a:pt x="5861210" y="0"/>
                </a:lnTo>
                <a:lnTo>
                  <a:pt x="5861210" y="3426299"/>
                </a:lnTo>
                <a:lnTo>
                  <a:pt x="0" y="34262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27" t="0" r="-1927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252349" y="2269981"/>
            <a:ext cx="6665624" cy="3760096"/>
          </a:xfrm>
          <a:custGeom>
            <a:avLst/>
            <a:gdLst/>
            <a:ahLst/>
            <a:cxnLst/>
            <a:rect r="r" b="b" t="t" l="l"/>
            <a:pathLst>
              <a:path h="3760096" w="6665624">
                <a:moveTo>
                  <a:pt x="0" y="0"/>
                </a:moveTo>
                <a:lnTo>
                  <a:pt x="6665624" y="0"/>
                </a:lnTo>
                <a:lnTo>
                  <a:pt x="6665624" y="3760095"/>
                </a:lnTo>
                <a:lnTo>
                  <a:pt x="0" y="37600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45090" y="4953000"/>
            <a:ext cx="7234901" cy="2019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400"/>
              </a:lnSpc>
              <a:spcBef>
                <a:spcPct val="0"/>
              </a:spcBef>
            </a:pPr>
            <a:r>
              <a:rPr lang="en-US" sz="3000" spc="30">
                <a:solidFill>
                  <a:srgbClr val="FAF7F2"/>
                </a:solidFill>
                <a:latin typeface="TT Prosto Sans"/>
              </a:rPr>
              <a:t>NUnit is tailored for .NET developers, and NUnit is indispensable for efficient unit testing.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57250"/>
            <a:ext cx="11697063" cy="1011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95"/>
              </a:lnSpc>
              <a:spcBef>
                <a:spcPct val="0"/>
              </a:spcBef>
            </a:pPr>
            <a:r>
              <a:rPr lang="en-US" sz="5568" spc="835">
                <a:solidFill>
                  <a:srgbClr val="F6C345"/>
                </a:solidFill>
                <a:latin typeface="Horizon"/>
              </a:rPr>
              <a:t>WHO USE NUNIT?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8761" y="2264010"/>
            <a:ext cx="14152273" cy="3306365"/>
            <a:chOff x="0" y="0"/>
            <a:chExt cx="3727348" cy="8708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27348" cy="870812"/>
            </a:xfrm>
            <a:custGeom>
              <a:avLst/>
              <a:gdLst/>
              <a:ahLst/>
              <a:cxnLst/>
              <a:rect r="r" b="b" t="t" l="l"/>
              <a:pathLst>
                <a:path h="870812" w="3727348">
                  <a:moveTo>
                    <a:pt x="35558" y="0"/>
                  </a:moveTo>
                  <a:lnTo>
                    <a:pt x="3691790" y="0"/>
                  </a:lnTo>
                  <a:cubicBezTo>
                    <a:pt x="3701220" y="0"/>
                    <a:pt x="3710265" y="3746"/>
                    <a:pt x="3716933" y="10415"/>
                  </a:cubicBezTo>
                  <a:cubicBezTo>
                    <a:pt x="3723601" y="17083"/>
                    <a:pt x="3727348" y="26127"/>
                    <a:pt x="3727348" y="35558"/>
                  </a:cubicBezTo>
                  <a:lnTo>
                    <a:pt x="3727348" y="835254"/>
                  </a:lnTo>
                  <a:cubicBezTo>
                    <a:pt x="3727348" y="844685"/>
                    <a:pt x="3723601" y="853729"/>
                    <a:pt x="3716933" y="860397"/>
                  </a:cubicBezTo>
                  <a:cubicBezTo>
                    <a:pt x="3710265" y="867066"/>
                    <a:pt x="3701220" y="870812"/>
                    <a:pt x="3691790" y="870812"/>
                  </a:cubicBezTo>
                  <a:lnTo>
                    <a:pt x="35558" y="870812"/>
                  </a:lnTo>
                  <a:cubicBezTo>
                    <a:pt x="26127" y="870812"/>
                    <a:pt x="17083" y="867066"/>
                    <a:pt x="10415" y="860397"/>
                  </a:cubicBezTo>
                  <a:cubicBezTo>
                    <a:pt x="3746" y="853729"/>
                    <a:pt x="0" y="844685"/>
                    <a:pt x="0" y="835254"/>
                  </a:cubicBezTo>
                  <a:lnTo>
                    <a:pt x="0" y="35558"/>
                  </a:lnTo>
                  <a:cubicBezTo>
                    <a:pt x="0" y="26127"/>
                    <a:pt x="3746" y="17083"/>
                    <a:pt x="10415" y="10415"/>
                  </a:cubicBezTo>
                  <a:cubicBezTo>
                    <a:pt x="17083" y="3746"/>
                    <a:pt x="26127" y="0"/>
                    <a:pt x="3555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3727348" cy="9946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732891" y="5968367"/>
            <a:ext cx="3275349" cy="4055194"/>
          </a:xfrm>
          <a:custGeom>
            <a:avLst/>
            <a:gdLst/>
            <a:ahLst/>
            <a:cxnLst/>
            <a:rect r="r" b="b" t="t" l="l"/>
            <a:pathLst>
              <a:path h="4055194" w="3275349">
                <a:moveTo>
                  <a:pt x="0" y="0"/>
                </a:moveTo>
                <a:lnTo>
                  <a:pt x="3275349" y="0"/>
                </a:lnTo>
                <a:lnTo>
                  <a:pt x="3275349" y="4055194"/>
                </a:lnTo>
                <a:lnTo>
                  <a:pt x="0" y="40551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690980" y="6403023"/>
            <a:ext cx="4778821" cy="3185881"/>
          </a:xfrm>
          <a:custGeom>
            <a:avLst/>
            <a:gdLst/>
            <a:ahLst/>
            <a:cxnLst/>
            <a:rect r="r" b="b" t="t" l="l"/>
            <a:pathLst>
              <a:path h="3185881" w="4778821">
                <a:moveTo>
                  <a:pt x="0" y="0"/>
                </a:moveTo>
                <a:lnTo>
                  <a:pt x="4778822" y="0"/>
                </a:lnTo>
                <a:lnTo>
                  <a:pt x="4778822" y="3185881"/>
                </a:lnTo>
                <a:lnTo>
                  <a:pt x="0" y="31858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155602" y="6154042"/>
            <a:ext cx="6235257" cy="3468566"/>
          </a:xfrm>
          <a:custGeom>
            <a:avLst/>
            <a:gdLst/>
            <a:ahLst/>
            <a:cxnLst/>
            <a:rect r="r" b="b" t="t" l="l"/>
            <a:pathLst>
              <a:path h="3468566" w="6235257">
                <a:moveTo>
                  <a:pt x="0" y="0"/>
                </a:moveTo>
                <a:lnTo>
                  <a:pt x="6235256" y="0"/>
                </a:lnTo>
                <a:lnTo>
                  <a:pt x="6235256" y="3468566"/>
                </a:lnTo>
                <a:lnTo>
                  <a:pt x="0" y="34685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737064" y="3119977"/>
            <a:ext cx="10686655" cy="1556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03"/>
              </a:lnSpc>
            </a:pPr>
            <a:r>
              <a:rPr lang="en-US" sz="3256" spc="162">
                <a:solidFill>
                  <a:srgbClr val="FAF7F2"/>
                </a:solidFill>
                <a:latin typeface="TT Prosto Sans"/>
              </a:rPr>
              <a:t>Trusted by industry leaders, NUnit played a key role in projects like TradeX ,  SkyQuest ,</a:t>
            </a:r>
          </a:p>
          <a:p>
            <a:pPr algn="just" marL="0" indent="0" lvl="0">
              <a:lnSpc>
                <a:spcPts val="4103"/>
              </a:lnSpc>
            </a:pPr>
            <a:r>
              <a:rPr lang="en-US" sz="3256" spc="162">
                <a:solidFill>
                  <a:srgbClr val="FAF7F2"/>
                </a:solidFill>
                <a:latin typeface="TT Prosto Sans"/>
              </a:rPr>
              <a:t>OpenSourceLib , ShopSite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8977" y="665927"/>
            <a:ext cx="17020363" cy="1168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67"/>
              </a:lnSpc>
              <a:spcBef>
                <a:spcPct val="0"/>
              </a:spcBef>
            </a:pPr>
            <a:r>
              <a:rPr lang="en-US" sz="6476" spc="971">
                <a:solidFill>
                  <a:srgbClr val="F6C345"/>
                </a:solidFill>
                <a:latin typeface="Horizon"/>
              </a:rPr>
              <a:t>CUSTOMER REFERENCE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60247" y="2520928"/>
            <a:ext cx="11304163" cy="7413138"/>
            <a:chOff x="0" y="0"/>
            <a:chExt cx="2977228" cy="19524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77228" cy="1952431"/>
            </a:xfrm>
            <a:custGeom>
              <a:avLst/>
              <a:gdLst/>
              <a:ahLst/>
              <a:cxnLst/>
              <a:rect r="r" b="b" t="t" l="l"/>
              <a:pathLst>
                <a:path h="1952431" w="2977228">
                  <a:moveTo>
                    <a:pt x="44517" y="0"/>
                  </a:moveTo>
                  <a:lnTo>
                    <a:pt x="2932711" y="0"/>
                  </a:lnTo>
                  <a:cubicBezTo>
                    <a:pt x="2944518" y="0"/>
                    <a:pt x="2955841" y="4690"/>
                    <a:pt x="2964189" y="13039"/>
                  </a:cubicBezTo>
                  <a:cubicBezTo>
                    <a:pt x="2972538" y="21387"/>
                    <a:pt x="2977228" y="32710"/>
                    <a:pt x="2977228" y="44517"/>
                  </a:cubicBezTo>
                  <a:lnTo>
                    <a:pt x="2977228" y="1907915"/>
                  </a:lnTo>
                  <a:cubicBezTo>
                    <a:pt x="2977228" y="1919721"/>
                    <a:pt x="2972538" y="1931044"/>
                    <a:pt x="2964189" y="1939393"/>
                  </a:cubicBezTo>
                  <a:cubicBezTo>
                    <a:pt x="2955841" y="1947741"/>
                    <a:pt x="2944518" y="1952431"/>
                    <a:pt x="2932711" y="1952431"/>
                  </a:cubicBezTo>
                  <a:lnTo>
                    <a:pt x="44517" y="1952431"/>
                  </a:lnTo>
                  <a:cubicBezTo>
                    <a:pt x="32710" y="1952431"/>
                    <a:pt x="21387" y="1947741"/>
                    <a:pt x="13039" y="1939393"/>
                  </a:cubicBezTo>
                  <a:cubicBezTo>
                    <a:pt x="4690" y="1931044"/>
                    <a:pt x="0" y="1919721"/>
                    <a:pt x="0" y="1907915"/>
                  </a:cubicBezTo>
                  <a:lnTo>
                    <a:pt x="0" y="44517"/>
                  </a:lnTo>
                  <a:cubicBezTo>
                    <a:pt x="0" y="32710"/>
                    <a:pt x="4690" y="21387"/>
                    <a:pt x="13039" y="13039"/>
                  </a:cubicBezTo>
                  <a:cubicBezTo>
                    <a:pt x="21387" y="4690"/>
                    <a:pt x="32710" y="0"/>
                    <a:pt x="4451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2977228" cy="20762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305760" y="3569518"/>
            <a:ext cx="4953540" cy="4953540"/>
          </a:xfrm>
          <a:custGeom>
            <a:avLst/>
            <a:gdLst/>
            <a:ahLst/>
            <a:cxnLst/>
            <a:rect r="r" b="b" t="t" l="l"/>
            <a:pathLst>
              <a:path h="4953540" w="4953540">
                <a:moveTo>
                  <a:pt x="0" y="0"/>
                </a:moveTo>
                <a:lnTo>
                  <a:pt x="4953540" y="0"/>
                </a:lnTo>
                <a:lnTo>
                  <a:pt x="4953540" y="4953541"/>
                </a:lnTo>
                <a:lnTo>
                  <a:pt x="0" y="49535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3733" y="3141663"/>
            <a:ext cx="9767539" cy="5943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11128" indent="-405564" lvl="1">
              <a:lnSpc>
                <a:spcPts val="6762"/>
              </a:lnSpc>
              <a:buFont typeface="Arial"/>
              <a:buChar char="•"/>
            </a:pPr>
            <a:r>
              <a:rPr lang="en-US" sz="3756" spc="116">
                <a:solidFill>
                  <a:srgbClr val="FAF7F2"/>
                </a:solidFill>
                <a:latin typeface="TT Prosto Sans"/>
              </a:rPr>
              <a:t>Inception (2000): </a:t>
            </a:r>
            <a:r>
              <a:rPr lang="en-US" sz="3756" spc="116">
                <a:solidFill>
                  <a:srgbClr val="FAF7F2"/>
                </a:solidFill>
                <a:latin typeface="TT Prosto Sans"/>
              </a:rPr>
              <a:t>Founded by Charlie Poole to introduce effective unit testing to .NET.</a:t>
            </a:r>
          </a:p>
          <a:p>
            <a:pPr algn="just" marL="811128" indent="-405564" lvl="1">
              <a:lnSpc>
                <a:spcPts val="6762"/>
              </a:lnSpc>
              <a:buFont typeface="Arial"/>
              <a:buChar char="•"/>
            </a:pPr>
            <a:r>
              <a:rPr lang="en-US" sz="3756" spc="116">
                <a:solidFill>
                  <a:srgbClr val="FAF7F2"/>
                </a:solidFill>
                <a:latin typeface="TT Prosto Sans"/>
              </a:rPr>
              <a:t>Evolution and Popularity: Rapidly gained popularity, becoming a fundamental testing framework in the early 2000s.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7552" y="618302"/>
            <a:ext cx="17020363" cy="1421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87"/>
              </a:lnSpc>
              <a:spcBef>
                <a:spcPct val="0"/>
              </a:spcBef>
            </a:pPr>
            <a:r>
              <a:rPr lang="en-US" sz="7776" spc="1166">
                <a:solidFill>
                  <a:srgbClr val="F6C345"/>
                </a:solidFill>
                <a:latin typeface="Horizon"/>
              </a:rPr>
              <a:t>HISTORY OF NUNIT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60247" y="2520928"/>
            <a:ext cx="16792167" cy="3992045"/>
            <a:chOff x="0" y="0"/>
            <a:chExt cx="4422628" cy="10514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422628" cy="1051403"/>
            </a:xfrm>
            <a:custGeom>
              <a:avLst/>
              <a:gdLst/>
              <a:ahLst/>
              <a:cxnLst/>
              <a:rect r="r" b="b" t="t" l="l"/>
              <a:pathLst>
                <a:path h="1051403" w="4422628">
                  <a:moveTo>
                    <a:pt x="29968" y="0"/>
                  </a:moveTo>
                  <a:lnTo>
                    <a:pt x="4392660" y="0"/>
                  </a:lnTo>
                  <a:cubicBezTo>
                    <a:pt x="4400608" y="0"/>
                    <a:pt x="4408231" y="3157"/>
                    <a:pt x="4413851" y="8777"/>
                  </a:cubicBezTo>
                  <a:cubicBezTo>
                    <a:pt x="4419471" y="14397"/>
                    <a:pt x="4422628" y="22020"/>
                    <a:pt x="4422628" y="29968"/>
                  </a:cubicBezTo>
                  <a:lnTo>
                    <a:pt x="4422628" y="1021435"/>
                  </a:lnTo>
                  <a:cubicBezTo>
                    <a:pt x="4422628" y="1029383"/>
                    <a:pt x="4419471" y="1037005"/>
                    <a:pt x="4413851" y="1042626"/>
                  </a:cubicBezTo>
                  <a:cubicBezTo>
                    <a:pt x="4408231" y="1048246"/>
                    <a:pt x="4400608" y="1051403"/>
                    <a:pt x="4392660" y="1051403"/>
                  </a:cubicBezTo>
                  <a:lnTo>
                    <a:pt x="29968" y="1051403"/>
                  </a:lnTo>
                  <a:cubicBezTo>
                    <a:pt x="22020" y="1051403"/>
                    <a:pt x="14397" y="1048246"/>
                    <a:pt x="8777" y="1042626"/>
                  </a:cubicBezTo>
                  <a:cubicBezTo>
                    <a:pt x="3157" y="1037005"/>
                    <a:pt x="0" y="1029383"/>
                    <a:pt x="0" y="1021435"/>
                  </a:cubicBezTo>
                  <a:lnTo>
                    <a:pt x="0" y="29968"/>
                  </a:lnTo>
                  <a:cubicBezTo>
                    <a:pt x="0" y="22020"/>
                    <a:pt x="3157" y="14397"/>
                    <a:pt x="8777" y="8777"/>
                  </a:cubicBezTo>
                  <a:cubicBezTo>
                    <a:pt x="14397" y="3157"/>
                    <a:pt x="22020" y="0"/>
                    <a:pt x="2996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4422628" cy="11752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872320" y="6664821"/>
            <a:ext cx="10115723" cy="3371908"/>
          </a:xfrm>
          <a:custGeom>
            <a:avLst/>
            <a:gdLst/>
            <a:ahLst/>
            <a:cxnLst/>
            <a:rect r="r" b="b" t="t" l="l"/>
            <a:pathLst>
              <a:path h="3371908" w="10115723">
                <a:moveTo>
                  <a:pt x="0" y="0"/>
                </a:moveTo>
                <a:lnTo>
                  <a:pt x="10115723" y="0"/>
                </a:lnTo>
                <a:lnTo>
                  <a:pt x="10115723" y="3371908"/>
                </a:lnTo>
                <a:lnTo>
                  <a:pt x="0" y="33719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77552" y="2842339"/>
            <a:ext cx="15516876" cy="31865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67949" indent="-383974" lvl="1">
              <a:lnSpc>
                <a:spcPts val="6402"/>
              </a:lnSpc>
              <a:buFont typeface="Arial"/>
              <a:buChar char="•"/>
            </a:pPr>
            <a:r>
              <a:rPr lang="en-US" sz="3556" spc="110">
                <a:solidFill>
                  <a:srgbClr val="FAF7F2"/>
                </a:solidFill>
                <a:latin typeface="TT Prosto Sans"/>
              </a:rPr>
              <a:t>Open Source Growth: </a:t>
            </a:r>
            <a:r>
              <a:rPr lang="en-US" sz="3556" spc="110">
                <a:solidFill>
                  <a:srgbClr val="FAF7F2"/>
                </a:solidFill>
                <a:latin typeface="TT Prosto Sans"/>
              </a:rPr>
              <a:t>The transition to open source led to widespread adoption and continuous evolution.</a:t>
            </a:r>
          </a:p>
          <a:p>
            <a:pPr algn="just" marL="767949" indent="-383974" lvl="1">
              <a:lnSpc>
                <a:spcPts val="6402"/>
              </a:lnSpc>
              <a:buFont typeface="Arial"/>
              <a:buChar char="•"/>
            </a:pPr>
            <a:r>
              <a:rPr lang="en-US" sz="3556" spc="110">
                <a:solidFill>
                  <a:srgbClr val="FAF7F2"/>
                </a:solidFill>
                <a:latin typeface="TT Prosto Sans"/>
              </a:rPr>
              <a:t>Legacy Today: NUnit stands as a key player, shaping modern development practices in the .NET community.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7552" y="618302"/>
            <a:ext cx="17020363" cy="1421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87"/>
              </a:lnSpc>
              <a:spcBef>
                <a:spcPct val="0"/>
              </a:spcBef>
            </a:pPr>
            <a:r>
              <a:rPr lang="en-US" sz="7776" spc="1166">
                <a:solidFill>
                  <a:srgbClr val="F6C345"/>
                </a:solidFill>
                <a:latin typeface="Horizon"/>
              </a:rPr>
              <a:t>HISTORY OF NUNIT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2929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11641" y="3257414"/>
            <a:ext cx="16055681" cy="6415319"/>
            <a:chOff x="0" y="0"/>
            <a:chExt cx="4228657" cy="168963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28657" cy="1689631"/>
            </a:xfrm>
            <a:custGeom>
              <a:avLst/>
              <a:gdLst/>
              <a:ahLst/>
              <a:cxnLst/>
              <a:rect r="r" b="b" t="t" l="l"/>
              <a:pathLst>
                <a:path h="1689631" w="4228657">
                  <a:moveTo>
                    <a:pt x="31342" y="0"/>
                  </a:moveTo>
                  <a:lnTo>
                    <a:pt x="4197314" y="0"/>
                  </a:lnTo>
                  <a:cubicBezTo>
                    <a:pt x="4205627" y="0"/>
                    <a:pt x="4213599" y="3302"/>
                    <a:pt x="4219477" y="9180"/>
                  </a:cubicBezTo>
                  <a:cubicBezTo>
                    <a:pt x="4225354" y="15058"/>
                    <a:pt x="4228657" y="23030"/>
                    <a:pt x="4228657" y="31342"/>
                  </a:cubicBezTo>
                  <a:lnTo>
                    <a:pt x="4228657" y="1658289"/>
                  </a:lnTo>
                  <a:cubicBezTo>
                    <a:pt x="4228657" y="1666601"/>
                    <a:pt x="4225354" y="1674574"/>
                    <a:pt x="4219477" y="1680451"/>
                  </a:cubicBezTo>
                  <a:cubicBezTo>
                    <a:pt x="4213599" y="1686329"/>
                    <a:pt x="4205627" y="1689631"/>
                    <a:pt x="4197314" y="1689631"/>
                  </a:cubicBezTo>
                  <a:lnTo>
                    <a:pt x="31342" y="1689631"/>
                  </a:lnTo>
                  <a:cubicBezTo>
                    <a:pt x="23030" y="1689631"/>
                    <a:pt x="15058" y="1686329"/>
                    <a:pt x="9180" y="1680451"/>
                  </a:cubicBezTo>
                  <a:cubicBezTo>
                    <a:pt x="3302" y="1674574"/>
                    <a:pt x="0" y="1666601"/>
                    <a:pt x="0" y="1658289"/>
                  </a:cubicBezTo>
                  <a:lnTo>
                    <a:pt x="0" y="31342"/>
                  </a:lnTo>
                  <a:cubicBezTo>
                    <a:pt x="0" y="23030"/>
                    <a:pt x="3302" y="15058"/>
                    <a:pt x="9180" y="9180"/>
                  </a:cubicBezTo>
                  <a:cubicBezTo>
                    <a:pt x="15058" y="3302"/>
                    <a:pt x="23030" y="0"/>
                    <a:pt x="3134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FAF7F2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23825"/>
              <a:ext cx="4228657" cy="18134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3410999"/>
            <a:ext cx="14328996" cy="5895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03180" indent="-351590" lvl="1">
              <a:lnSpc>
                <a:spcPts val="5862"/>
              </a:lnSpc>
              <a:buFont typeface="Arial"/>
              <a:buChar char="•"/>
            </a:pPr>
            <a:r>
              <a:rPr lang="en-US" sz="3256" spc="100">
                <a:solidFill>
                  <a:srgbClr val="FAF7F2"/>
                </a:solidFill>
                <a:latin typeface="TT Prosto Sans"/>
              </a:rPr>
              <a:t>Built on xUnit architecture, contains 3 layers:</a:t>
            </a:r>
          </a:p>
          <a:p>
            <a:pPr algn="just">
              <a:lnSpc>
                <a:spcPts val="5862"/>
              </a:lnSpc>
            </a:pPr>
            <a:r>
              <a:rPr lang="en-US" sz="3256" spc="100">
                <a:solidFill>
                  <a:srgbClr val="FAF7F2"/>
                </a:solidFill>
                <a:latin typeface="TT Prosto Sans"/>
              </a:rPr>
              <a:t>        </a:t>
            </a:r>
            <a:r>
              <a:rPr lang="en-US" sz="3256" spc="100">
                <a:solidFill>
                  <a:srgbClr val="FAF7F2"/>
                </a:solidFill>
                <a:latin typeface="TT Prosto Sans"/>
              </a:rPr>
              <a:t>+)</a:t>
            </a:r>
            <a:r>
              <a:rPr lang="en-US" sz="3256" spc="100">
                <a:solidFill>
                  <a:srgbClr val="FAF7F2"/>
                </a:solidFill>
                <a:latin typeface="TT Prosto Sans"/>
              </a:rPr>
              <a:t> Test Runner Layer</a:t>
            </a:r>
          </a:p>
          <a:p>
            <a:pPr algn="just">
              <a:lnSpc>
                <a:spcPts val="5862"/>
              </a:lnSpc>
            </a:pPr>
            <a:r>
              <a:rPr lang="en-US" sz="3256" spc="100">
                <a:solidFill>
                  <a:srgbClr val="FAF7F2"/>
                </a:solidFill>
                <a:latin typeface="TT Prosto Sans"/>
              </a:rPr>
              <a:t>        </a:t>
            </a:r>
            <a:r>
              <a:rPr lang="en-US" sz="3256" spc="100">
                <a:solidFill>
                  <a:srgbClr val="FAF7F2"/>
                </a:solidFill>
                <a:latin typeface="TT Prosto Sans"/>
              </a:rPr>
              <a:t>+) Test Engine Layer</a:t>
            </a:r>
          </a:p>
          <a:p>
            <a:pPr algn="just">
              <a:lnSpc>
                <a:spcPts val="5862"/>
              </a:lnSpc>
            </a:pPr>
            <a:r>
              <a:rPr lang="en-US" sz="3256" spc="100">
                <a:solidFill>
                  <a:srgbClr val="FAF7F2"/>
                </a:solidFill>
                <a:latin typeface="TT Prosto Sans"/>
              </a:rPr>
              <a:t>        </a:t>
            </a:r>
            <a:r>
              <a:rPr lang="en-US" sz="3256" spc="100">
                <a:solidFill>
                  <a:srgbClr val="FAF7F2"/>
                </a:solidFill>
                <a:latin typeface="TT Prosto Sans"/>
              </a:rPr>
              <a:t>+) Framework Layer</a:t>
            </a:r>
          </a:p>
          <a:p>
            <a:pPr algn="just" marL="703180" indent="-351590" lvl="1">
              <a:lnSpc>
                <a:spcPts val="5862"/>
              </a:lnSpc>
              <a:buFont typeface="Arial"/>
              <a:buChar char="•"/>
            </a:pPr>
            <a:r>
              <a:rPr lang="en-US" sz="3256" spc="100">
                <a:solidFill>
                  <a:srgbClr val="FAF7F2"/>
                </a:solidFill>
                <a:latin typeface="TT Prosto Sans"/>
              </a:rPr>
              <a:t>Nunit boasts a layered architecture designed for extensibility and flexibility and provides a structured testing environment for diverse scenarios.</a:t>
            </a:r>
          </a:p>
          <a:p>
            <a:pPr algn="just" marL="0" indent="0" lvl="0">
              <a:lnSpc>
                <a:spcPts val="5862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77552" y="665927"/>
            <a:ext cx="17020363" cy="1168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67"/>
              </a:lnSpc>
              <a:spcBef>
                <a:spcPct val="0"/>
              </a:spcBef>
            </a:pPr>
            <a:r>
              <a:rPr lang="en-US" sz="6476" spc="971">
                <a:solidFill>
                  <a:srgbClr val="F6C345"/>
                </a:solidFill>
                <a:latin typeface="Horizon"/>
              </a:rPr>
              <a:t>NUNIT ARCHITECTURE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DAF5-C82WL4</dc:identifier>
  <dcterms:modified xsi:type="dcterms:W3CDTF">2011-08-01T06:04:30Z</dcterms:modified>
  <cp:revision>1</cp:revision>
  <dc:title>NUNIT</dc:title>
</cp:coreProperties>
</file>

<file path=docProps/thumbnail.jpeg>
</file>